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91" r:id="rId6"/>
    <p:sldId id="293" r:id="rId7"/>
    <p:sldId id="294" r:id="rId8"/>
    <p:sldId id="289" r:id="rId9"/>
    <p:sldId id="259" r:id="rId10"/>
    <p:sldId id="274" r:id="rId11"/>
    <p:sldId id="260" r:id="rId12"/>
    <p:sldId id="261" r:id="rId13"/>
    <p:sldId id="275" r:id="rId14"/>
    <p:sldId id="263" r:id="rId15"/>
    <p:sldId id="265" r:id="rId16"/>
    <p:sldId id="266" r:id="rId17"/>
    <p:sldId id="267" r:id="rId18"/>
    <p:sldId id="271" r:id="rId19"/>
    <p:sldId id="273" r:id="rId20"/>
    <p:sldId id="272" r:id="rId21"/>
    <p:sldId id="277" r:id="rId22"/>
    <p:sldId id="276" r:id="rId23"/>
    <p:sldId id="270" r:id="rId24"/>
    <p:sldId id="286" r:id="rId25"/>
    <p:sldId id="288" r:id="rId26"/>
    <p:sldId id="278" r:id="rId27"/>
    <p:sldId id="279" r:id="rId28"/>
    <p:sldId id="292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Josefin Sans" panose="020B0604020202020204" charset="0"/>
      <p:regular r:id="rId36"/>
    </p:embeddedFont>
    <p:embeddedFont>
      <p:font typeface="Montserrat" panose="020B0604020202020204" charset="0"/>
      <p:regular r:id="rId37"/>
    </p:embeddedFont>
    <p:embeddedFont>
      <p:font typeface="Montserrat Light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2023-11-15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33.png"/><Relationship Id="rId2" Type="http://schemas.openxmlformats.org/officeDocument/2006/relationships/image" Target="../media/image3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paperpile.com/app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miro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chat.openai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www.connectedpapers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researchrabbitapp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scholar.google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www.semanticscholar.org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hyperlink" Target="https://bitesizebio.com/11060/how-to-read-a-scientific-paper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https://blogs.lse.ac.uk/impactofsocialsciences/2016/05/09/how-to-read-and-understand-a-scientific-paper-a-guide-for-non-scientists/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ncbi.nlm.nih.gov/pmc/articles/PMC3687192/" TargetMode="External"/><Relationship Id="rId20" Type="http://schemas.openxmlformats.org/officeDocument/2006/relationships/hyperlink" Target="https://academic.oup.com/nsr/article/7/9/1422/585995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hyperlink" Target="https://www.eecs.harvard.edu/~michaelm/postscripts/ReadPaper.pdf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s://www.science.org/content/article/how-seriously-read-scientific-paper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stanford.edu/class/ee384m/Handouts/HowtoReadPaper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11D7CE5-3B91-4860-97FD-6D0F691CFF35}"/>
              </a:ext>
            </a:extLst>
          </p:cNvPr>
          <p:cNvGrpSpPr/>
          <p:nvPr/>
        </p:nvGrpSpPr>
        <p:grpSpPr>
          <a:xfrm>
            <a:off x="-1734646" y="-1220169"/>
            <a:ext cx="3469292" cy="3401576"/>
            <a:chOff x="13262577" y="5411728"/>
            <a:chExt cx="6987363" cy="6850979"/>
          </a:xfrm>
        </p:grpSpPr>
        <p:sp>
          <p:nvSpPr>
            <p:cNvPr id="55" name="Freeform 2">
              <a:extLst>
                <a:ext uri="{FF2B5EF4-FFF2-40B4-BE49-F238E27FC236}">
                  <a16:creationId xmlns:a16="http://schemas.microsoft.com/office/drawing/2014/main" id="{D6F9854E-728D-44BC-8B13-F86E5B155DE7}"/>
                </a:ext>
              </a:extLst>
            </p:cNvPr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401C6A94-5569-47CF-993C-FE2318543733}"/>
                </a:ext>
              </a:extLst>
            </p:cNvPr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2903303" y="317182"/>
            <a:ext cx="13205475" cy="1236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How to read a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Research Paper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75FD341-B8B0-4A0D-B88A-F100E048731E}"/>
              </a:ext>
            </a:extLst>
          </p:cNvPr>
          <p:cNvSpPr/>
          <p:nvPr/>
        </p:nvSpPr>
        <p:spPr>
          <a:xfrm>
            <a:off x="4750814" y="1336016"/>
            <a:ext cx="9825326" cy="812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22222"/>
                </a:solidFill>
                <a:latin typeface="+mj-lt"/>
              </a:rPr>
              <a:t>Scientific reading in the age of AI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2951FC0A-63A4-4485-8FC4-0AD3E288696E}"/>
              </a:ext>
            </a:extLst>
          </p:cNvPr>
          <p:cNvSpPr/>
          <p:nvPr/>
        </p:nvSpPr>
        <p:spPr>
          <a:xfrm>
            <a:off x="4207953" y="5720621"/>
            <a:ext cx="9872093" cy="1861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EDEDED"/>
                </a:solidFill>
              </a:rPr>
              <a:t>PI Young Investigator Group Intuitive XR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EDEDED"/>
                </a:solidFill>
              </a:rPr>
              <a:t>Chair of Neuroadaptive Human-Computer Interaction</a:t>
            </a: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EDEDED"/>
                </a:solidFill>
              </a:rPr>
              <a:t>Brandenburg University of Technology Cottbus-</a:t>
            </a:r>
            <a:r>
              <a:rPr lang="en-US" sz="2000" dirty="0" err="1">
                <a:solidFill>
                  <a:srgbClr val="EDEDED"/>
                </a:solidFill>
              </a:rPr>
              <a:t>Senftenberg</a:t>
            </a:r>
            <a:endParaRPr lang="en-US" sz="2000" dirty="0">
              <a:solidFill>
                <a:srgbClr val="EDEDED"/>
              </a:solidFill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EDEDED"/>
              </a:solidFill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EDEDED"/>
                </a:solidFill>
              </a:rPr>
              <a:t>marius.klug@b-tu.de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081F1809-145C-4947-A70E-2306848F64D1}"/>
              </a:ext>
            </a:extLst>
          </p:cNvPr>
          <p:cNvSpPr/>
          <p:nvPr/>
        </p:nvSpPr>
        <p:spPr>
          <a:xfrm>
            <a:off x="6261710" y="3486459"/>
            <a:ext cx="5764580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Marius Klug</a:t>
            </a:r>
          </a:p>
          <a:p>
            <a:pPr algn="ctr">
              <a:lnSpc>
                <a:spcPts val="4200"/>
              </a:lnSpc>
            </a:pPr>
            <a:r>
              <a:rPr lang="en-US" dirty="0">
                <a:solidFill>
                  <a:srgbClr val="EDEDED"/>
                </a:solidFill>
              </a:rPr>
              <a:t>he/him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brief check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paper-reading approach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F6C59B4-67B0-4D96-BD48-E59D6D9BA079}"/>
              </a:ext>
            </a:extLst>
          </p:cNvPr>
          <p:cNvCxnSpPr>
            <a:cxnSpLocks/>
          </p:cNvCxnSpPr>
          <p:nvPr/>
        </p:nvCxnSpPr>
        <p:spPr>
          <a:xfrm>
            <a:off x="1905000" y="5981700"/>
            <a:ext cx="1341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2A65637-63CA-44C3-9B18-FC111FEA7E1D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057400" y="5468807"/>
            <a:ext cx="0" cy="100735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ACAA3CA-7F15-4812-89DE-70122D2AF1A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667000" y="5471160"/>
            <a:ext cx="0" cy="147301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1ADF1F1-D39A-4A9A-A301-6A8B98A5F0C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886198" y="5468807"/>
            <a:ext cx="0" cy="10200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505499B-936C-4F80-B29F-3199D5E82295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6169656" y="5468807"/>
            <a:ext cx="2545" cy="102259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C12E8BE6-3951-4E86-BB1B-03D7E7EAA31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382000" y="5448300"/>
            <a:ext cx="0" cy="10536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C6B64CF-81DA-4FBB-94BF-537C175C1EB2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0668001" y="5448300"/>
            <a:ext cx="2" cy="10437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80BAC21-9637-4A19-A1D3-5E23E321913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2877800" y="5468807"/>
            <a:ext cx="0" cy="14735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E671DE2-C7B3-453B-9F3E-6DCCBCD1FF20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3944601" y="5471160"/>
            <a:ext cx="6" cy="107277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E4D43D91-F8EA-48E0-BCC6-BE4A584BBDD8}"/>
              </a:ext>
            </a:extLst>
          </p:cNvPr>
          <p:cNvSpPr/>
          <p:nvPr/>
        </p:nvSpPr>
        <p:spPr>
          <a:xfrm>
            <a:off x="1600200" y="6476164"/>
            <a:ext cx="914400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Title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AE8EE20-F3C9-4070-BC4B-7CDC2D392D4B}"/>
              </a:ext>
            </a:extLst>
          </p:cNvPr>
          <p:cNvSpPr/>
          <p:nvPr/>
        </p:nvSpPr>
        <p:spPr>
          <a:xfrm>
            <a:off x="1828801" y="6944173"/>
            <a:ext cx="1676397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Abstract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7248EB3-DF5C-410B-A3A7-9F84714D470E}"/>
              </a:ext>
            </a:extLst>
          </p:cNvPr>
          <p:cNvSpPr/>
          <p:nvPr/>
        </p:nvSpPr>
        <p:spPr>
          <a:xfrm>
            <a:off x="2819398" y="6488860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Introduction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74E4F3D-7A15-40AD-BBD0-F16DF5BDBD12}"/>
              </a:ext>
            </a:extLst>
          </p:cNvPr>
          <p:cNvSpPr/>
          <p:nvPr/>
        </p:nvSpPr>
        <p:spPr>
          <a:xfrm>
            <a:off x="5105401" y="6491400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Methods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5BE24CB-8D09-41F9-ACBF-B84CA1FF7587}"/>
              </a:ext>
            </a:extLst>
          </p:cNvPr>
          <p:cNvSpPr/>
          <p:nvPr/>
        </p:nvSpPr>
        <p:spPr>
          <a:xfrm>
            <a:off x="7315200" y="6501980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Results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278684B-EEFB-4DEF-ABB4-B64DFED239A0}"/>
              </a:ext>
            </a:extLst>
          </p:cNvPr>
          <p:cNvSpPr/>
          <p:nvPr/>
        </p:nvSpPr>
        <p:spPr>
          <a:xfrm>
            <a:off x="9601201" y="6492053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Discussion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9514A7D-50D1-4167-8246-7EC1BF68ED8E}"/>
              </a:ext>
            </a:extLst>
          </p:cNvPr>
          <p:cNvSpPr/>
          <p:nvPr/>
        </p:nvSpPr>
        <p:spPr>
          <a:xfrm>
            <a:off x="11811000" y="6942360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Conclusions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C78ADBC-8253-4763-8360-E0C35746AF9C}"/>
              </a:ext>
            </a:extLst>
          </p:cNvPr>
          <p:cNvSpPr/>
          <p:nvPr/>
        </p:nvSpPr>
        <p:spPr>
          <a:xfrm>
            <a:off x="12877801" y="6543938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References</a:t>
            </a:r>
          </a:p>
        </p:txBody>
      </p:sp>
      <p:sp>
        <p:nvSpPr>
          <p:cNvPr id="49" name="Pfeil: nach unten gekrümmt 48">
            <a:extLst>
              <a:ext uri="{FF2B5EF4-FFF2-40B4-BE49-F238E27FC236}">
                <a16:creationId xmlns:a16="http://schemas.microsoft.com/office/drawing/2014/main" id="{7D81438B-2B6B-4B0E-BF98-B4A1D09579C2}"/>
              </a:ext>
            </a:extLst>
          </p:cNvPr>
          <p:cNvSpPr/>
          <p:nvPr/>
        </p:nvSpPr>
        <p:spPr>
          <a:xfrm>
            <a:off x="2057400" y="4991100"/>
            <a:ext cx="609580" cy="22859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Pfeil: nach unten gekrümmt 50">
            <a:extLst>
              <a:ext uri="{FF2B5EF4-FFF2-40B4-BE49-F238E27FC236}">
                <a16:creationId xmlns:a16="http://schemas.microsoft.com/office/drawing/2014/main" id="{9C15617B-BB53-42C4-B325-7AAF32B1AF7B}"/>
              </a:ext>
            </a:extLst>
          </p:cNvPr>
          <p:cNvSpPr/>
          <p:nvPr/>
        </p:nvSpPr>
        <p:spPr>
          <a:xfrm>
            <a:off x="2714150" y="4818193"/>
            <a:ext cx="5660211" cy="40150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feil: nach unten gekrümmt 51">
            <a:extLst>
              <a:ext uri="{FF2B5EF4-FFF2-40B4-BE49-F238E27FC236}">
                <a16:creationId xmlns:a16="http://schemas.microsoft.com/office/drawing/2014/main" id="{BD24DCDE-A024-48EF-9F58-14BE7827D4F3}"/>
              </a:ext>
            </a:extLst>
          </p:cNvPr>
          <p:cNvSpPr/>
          <p:nvPr/>
        </p:nvSpPr>
        <p:spPr>
          <a:xfrm>
            <a:off x="8421531" y="4818193"/>
            <a:ext cx="4456251" cy="40150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Pfeil: nach unten gekrümmt 53">
            <a:extLst>
              <a:ext uri="{FF2B5EF4-FFF2-40B4-BE49-F238E27FC236}">
                <a16:creationId xmlns:a16="http://schemas.microsoft.com/office/drawing/2014/main" id="{7F4EA134-CEE0-4888-8409-0842610F9BF8}"/>
              </a:ext>
            </a:extLst>
          </p:cNvPr>
          <p:cNvSpPr/>
          <p:nvPr/>
        </p:nvSpPr>
        <p:spPr>
          <a:xfrm>
            <a:off x="685800" y="4914900"/>
            <a:ext cx="1324430" cy="30479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you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know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after a brief check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70ACFE-2E78-4EFA-8AC7-58A3E4611A39}"/>
              </a:ext>
            </a:extLst>
          </p:cNvPr>
          <p:cNvSpPr/>
          <p:nvPr/>
        </p:nvSpPr>
        <p:spPr>
          <a:xfrm>
            <a:off x="1570322" y="4771441"/>
            <a:ext cx="9639301" cy="2200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General </a:t>
            </a:r>
            <a:r>
              <a:rPr lang="en-US" sz="2800" b="1" dirty="0">
                <a:solidFill>
                  <a:schemeClr val="accent2"/>
                </a:solidFill>
              </a:rPr>
              <a:t>topic</a:t>
            </a:r>
            <a:r>
              <a:rPr lang="en-US" sz="2800" dirty="0">
                <a:solidFill>
                  <a:srgbClr val="EDEDED"/>
                </a:solidFill>
              </a:rPr>
              <a:t> of the paper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General </a:t>
            </a:r>
            <a:r>
              <a:rPr lang="en-US" sz="2800" b="1" dirty="0">
                <a:solidFill>
                  <a:schemeClr val="accent2"/>
                </a:solidFill>
              </a:rPr>
              <a:t>knowledge gap </a:t>
            </a:r>
            <a:r>
              <a:rPr lang="en-US" sz="2800" dirty="0">
                <a:solidFill>
                  <a:srgbClr val="EDEDED"/>
                </a:solidFill>
              </a:rPr>
              <a:t>/ problem statement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General </a:t>
            </a:r>
            <a:r>
              <a:rPr lang="en-US" sz="2800" b="1" dirty="0">
                <a:solidFill>
                  <a:schemeClr val="accent2"/>
                </a:solidFill>
              </a:rPr>
              <a:t>experimental</a:t>
            </a:r>
            <a:r>
              <a:rPr lang="en-US" sz="2800" dirty="0">
                <a:solidFill>
                  <a:srgbClr val="EDEDED"/>
                </a:solidFill>
              </a:rPr>
              <a:t> approach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General </a:t>
            </a:r>
            <a:r>
              <a:rPr lang="en-US" sz="28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F6C0EC2-4C25-4364-9E44-21F5D1539532}"/>
              </a:ext>
            </a:extLst>
          </p:cNvPr>
          <p:cNvSpPr/>
          <p:nvPr/>
        </p:nvSpPr>
        <p:spPr>
          <a:xfrm>
            <a:off x="1981200" y="3550438"/>
            <a:ext cx="1036250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The four Generals: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49987BD-97DE-4749-A2CA-AC690BA6BC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2593389"/>
            <a:ext cx="6293760" cy="629376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FA8AFC0-3D26-4958-BC60-5CC5C0618036}"/>
              </a:ext>
            </a:extLst>
          </p:cNvPr>
          <p:cNvSpPr/>
          <p:nvPr/>
        </p:nvSpPr>
        <p:spPr>
          <a:xfrm>
            <a:off x="2538574" y="7658100"/>
            <a:ext cx="77027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Most of the time one does not read much further than this!</a:t>
            </a:r>
          </a:p>
        </p:txBody>
      </p:sp>
    </p:spTree>
    <p:extLst>
      <p:ext uri="{BB962C8B-B14F-4D97-AF65-F5344CB8AC3E}">
        <p14:creationId xmlns:p14="http://schemas.microsoft.com/office/powerpoint/2010/main" val="19352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19891" y="2605799"/>
            <a:ext cx="1036250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Why?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EDEDED"/>
              </a:solidFill>
            </a:endParaRPr>
          </a:p>
          <a:p>
            <a:pPr marL="571500" indent="-571500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EDEDED"/>
                </a:solidFill>
              </a:rPr>
              <a:t>You found the paper to be </a:t>
            </a:r>
            <a:r>
              <a:rPr lang="en-US" sz="3600" b="1" dirty="0">
                <a:solidFill>
                  <a:schemeClr val="accent4"/>
                </a:solidFill>
              </a:rPr>
              <a:t>interesting</a:t>
            </a:r>
            <a:r>
              <a:rPr lang="en-US" sz="3600" dirty="0">
                <a:solidFill>
                  <a:srgbClr val="EDEDED"/>
                </a:solidFill>
              </a:rPr>
              <a:t> in your brief check</a:t>
            </a:r>
          </a:p>
          <a:p>
            <a:pPr marL="571500" indent="-571500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EDEDED"/>
                </a:solidFill>
              </a:rPr>
              <a:t>You need to go </a:t>
            </a:r>
            <a:r>
              <a:rPr lang="en-US" sz="3600" b="1" dirty="0">
                <a:solidFill>
                  <a:schemeClr val="accent4"/>
                </a:solidFill>
              </a:rPr>
              <a:t>deep into the topic </a:t>
            </a:r>
            <a:r>
              <a:rPr lang="en-US" sz="3600" dirty="0">
                <a:solidFill>
                  <a:srgbClr val="EDEDED"/>
                </a:solidFill>
              </a:rPr>
              <a:t>for your seminar or essay</a:t>
            </a:r>
          </a:p>
          <a:p>
            <a:pPr marL="571500" indent="-571500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EDEDED"/>
                </a:solidFill>
              </a:rPr>
              <a:t>You want to learn more about that particular </a:t>
            </a:r>
            <a:r>
              <a:rPr lang="en-US" sz="3600" b="1" dirty="0">
                <a:solidFill>
                  <a:schemeClr val="accent4"/>
                </a:solidFill>
              </a:rPr>
              <a:t>field of research</a:t>
            </a:r>
            <a:endParaRPr lang="en-US" sz="3600" dirty="0">
              <a:solidFill>
                <a:schemeClr val="accent4"/>
              </a:solidFill>
            </a:endParaRPr>
          </a:p>
          <a:p>
            <a:pPr marL="571500" indent="-571500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EDEDED"/>
                </a:solidFill>
              </a:rPr>
              <a:t>You want to learn more about the </a:t>
            </a:r>
            <a:r>
              <a:rPr lang="en-US" sz="3600" b="1" dirty="0">
                <a:solidFill>
                  <a:schemeClr val="accent4"/>
                </a:solidFill>
              </a:rPr>
              <a:t>methods</a:t>
            </a:r>
            <a:r>
              <a:rPr lang="en-US" sz="3600" dirty="0">
                <a:solidFill>
                  <a:srgbClr val="EDEDED"/>
                </a:solidFill>
              </a:rPr>
              <a:t> and maybe replicate the ideas</a:t>
            </a:r>
          </a:p>
          <a:p>
            <a:pPr marL="571500" indent="-571500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EDEDED"/>
                </a:solidFill>
              </a:rPr>
              <a:t>You want to understand thoroughly the </a:t>
            </a:r>
            <a:r>
              <a:rPr lang="en-US" sz="3600" b="1" dirty="0">
                <a:solidFill>
                  <a:schemeClr val="accent4"/>
                </a:solidFill>
              </a:rPr>
              <a:t>logical argumentation </a:t>
            </a:r>
            <a:r>
              <a:rPr lang="en-US" sz="3600" dirty="0">
                <a:solidFill>
                  <a:srgbClr val="EDEDED"/>
                </a:solidFill>
              </a:rPr>
              <a:t>of the authors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16083B-6888-4853-8858-28E774419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85" y="3162299"/>
            <a:ext cx="5256215" cy="52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8EE753C-ED8A-45DB-9B9F-8FA6CFDA6104}"/>
              </a:ext>
            </a:extLst>
          </p:cNvPr>
          <p:cNvCxnSpPr>
            <a:cxnSpLocks/>
          </p:cNvCxnSpPr>
          <p:nvPr/>
        </p:nvCxnSpPr>
        <p:spPr>
          <a:xfrm>
            <a:off x="1905000" y="6669387"/>
            <a:ext cx="13411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7246584-D9BD-4C6B-A864-AC4707EE229A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057400" y="6156494"/>
            <a:ext cx="0" cy="100735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AEEA69C-6B73-4E42-BA2E-B4E93101D322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667000" y="6158847"/>
            <a:ext cx="0" cy="147301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BAAFCF8-3573-4388-B7C9-31834E188268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886198" y="6156494"/>
            <a:ext cx="0" cy="10200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2F50D0E-1AD0-4E1A-813A-F45B31B35A0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6169656" y="6156494"/>
            <a:ext cx="2545" cy="102259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0485034-653C-47DC-B472-6600DABC218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8382000" y="6135987"/>
            <a:ext cx="0" cy="10536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71706E5-91A0-463A-AF80-A6E5288BEF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668001" y="6135987"/>
            <a:ext cx="2" cy="10437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C2515F9E-9315-4AD1-A1DF-F833C4C02B8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2877800" y="6156494"/>
            <a:ext cx="0" cy="147355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865D8AA2-ACF3-45D5-B514-17750DDD714E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3944601" y="6158847"/>
            <a:ext cx="6" cy="107277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BCED41FE-9179-4CDC-9B3C-275992B01BA0}"/>
              </a:ext>
            </a:extLst>
          </p:cNvPr>
          <p:cNvSpPr/>
          <p:nvPr/>
        </p:nvSpPr>
        <p:spPr>
          <a:xfrm>
            <a:off x="1600200" y="7163851"/>
            <a:ext cx="914400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Title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0D16435-82A0-4124-8A2A-08F34CC5CFC5}"/>
              </a:ext>
            </a:extLst>
          </p:cNvPr>
          <p:cNvSpPr/>
          <p:nvPr/>
        </p:nvSpPr>
        <p:spPr>
          <a:xfrm>
            <a:off x="1828801" y="7631860"/>
            <a:ext cx="1676397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Abstract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5E248BB-D973-45DA-8A04-B23837CFBF46}"/>
              </a:ext>
            </a:extLst>
          </p:cNvPr>
          <p:cNvSpPr/>
          <p:nvPr/>
        </p:nvSpPr>
        <p:spPr>
          <a:xfrm>
            <a:off x="2819398" y="7176547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Introduction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D5CE2CD-019E-4F5F-91D7-F98E3B2CC3AA}"/>
              </a:ext>
            </a:extLst>
          </p:cNvPr>
          <p:cNvSpPr/>
          <p:nvPr/>
        </p:nvSpPr>
        <p:spPr>
          <a:xfrm>
            <a:off x="5105401" y="7179087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Methods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0581A4E-50AA-4729-B101-F4BEDC7057C9}"/>
              </a:ext>
            </a:extLst>
          </p:cNvPr>
          <p:cNvSpPr/>
          <p:nvPr/>
        </p:nvSpPr>
        <p:spPr>
          <a:xfrm>
            <a:off x="7315200" y="7189667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Results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533DD9D-EC59-4FA0-8853-26D4C63BF2D2}"/>
              </a:ext>
            </a:extLst>
          </p:cNvPr>
          <p:cNvSpPr/>
          <p:nvPr/>
        </p:nvSpPr>
        <p:spPr>
          <a:xfrm>
            <a:off x="9601201" y="7179740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Discussion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683AFF2-E6DF-460C-A340-01FA1903C40D}"/>
              </a:ext>
            </a:extLst>
          </p:cNvPr>
          <p:cNvSpPr/>
          <p:nvPr/>
        </p:nvSpPr>
        <p:spPr>
          <a:xfrm>
            <a:off x="11811000" y="7630047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Conclusions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BDFEE05-5E43-4218-88CE-1148D2BA2985}"/>
              </a:ext>
            </a:extLst>
          </p:cNvPr>
          <p:cNvSpPr/>
          <p:nvPr/>
        </p:nvSpPr>
        <p:spPr>
          <a:xfrm>
            <a:off x="12877801" y="7231625"/>
            <a:ext cx="2133599" cy="572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dirty="0">
                <a:solidFill>
                  <a:srgbClr val="EDEDED"/>
                </a:solidFill>
              </a:rPr>
              <a:t>References</a:t>
            </a:r>
          </a:p>
        </p:txBody>
      </p:sp>
      <p:sp>
        <p:nvSpPr>
          <p:cNvPr id="42" name="Pfeil: nach unten gekrümmt 41">
            <a:extLst>
              <a:ext uri="{FF2B5EF4-FFF2-40B4-BE49-F238E27FC236}">
                <a16:creationId xmlns:a16="http://schemas.microsoft.com/office/drawing/2014/main" id="{774919F9-9994-4C96-8404-F112CDC64BA6}"/>
              </a:ext>
            </a:extLst>
          </p:cNvPr>
          <p:cNvSpPr/>
          <p:nvPr/>
        </p:nvSpPr>
        <p:spPr>
          <a:xfrm>
            <a:off x="2057400" y="5678787"/>
            <a:ext cx="609580" cy="22859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Pfeil: nach unten gekrümmt 42">
            <a:extLst>
              <a:ext uri="{FF2B5EF4-FFF2-40B4-BE49-F238E27FC236}">
                <a16:creationId xmlns:a16="http://schemas.microsoft.com/office/drawing/2014/main" id="{D7675010-EB23-403F-AA74-E0070E4EB5CD}"/>
              </a:ext>
            </a:extLst>
          </p:cNvPr>
          <p:cNvSpPr/>
          <p:nvPr/>
        </p:nvSpPr>
        <p:spPr>
          <a:xfrm>
            <a:off x="2714151" y="5594256"/>
            <a:ext cx="1172048" cy="31309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Pfeil: nach unten gekrümmt 43">
            <a:extLst>
              <a:ext uri="{FF2B5EF4-FFF2-40B4-BE49-F238E27FC236}">
                <a16:creationId xmlns:a16="http://schemas.microsoft.com/office/drawing/2014/main" id="{65199B30-51DF-4C97-8BC6-08A28A7F325A}"/>
              </a:ext>
            </a:extLst>
          </p:cNvPr>
          <p:cNvSpPr/>
          <p:nvPr/>
        </p:nvSpPr>
        <p:spPr>
          <a:xfrm>
            <a:off x="3941530" y="4992988"/>
            <a:ext cx="6878860" cy="906780"/>
          </a:xfrm>
          <a:prstGeom prst="curvedDownArrow">
            <a:avLst>
              <a:gd name="adj1" fmla="val 11872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Pfeil: nach unten gekrümmt 44">
            <a:extLst>
              <a:ext uri="{FF2B5EF4-FFF2-40B4-BE49-F238E27FC236}">
                <a16:creationId xmlns:a16="http://schemas.microsoft.com/office/drawing/2014/main" id="{9CD146E6-2D8B-4FD5-8960-7B3094E213E0}"/>
              </a:ext>
            </a:extLst>
          </p:cNvPr>
          <p:cNvSpPr/>
          <p:nvPr/>
        </p:nvSpPr>
        <p:spPr>
          <a:xfrm flipH="1">
            <a:off x="6019802" y="5458440"/>
            <a:ext cx="4482191" cy="510337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Pfeil: nach unten gekrümmt 46">
            <a:extLst>
              <a:ext uri="{FF2B5EF4-FFF2-40B4-BE49-F238E27FC236}">
                <a16:creationId xmlns:a16="http://schemas.microsoft.com/office/drawing/2014/main" id="{DE520E82-2491-4063-935E-763315DE94B2}"/>
              </a:ext>
            </a:extLst>
          </p:cNvPr>
          <p:cNvSpPr/>
          <p:nvPr/>
        </p:nvSpPr>
        <p:spPr>
          <a:xfrm flipV="1">
            <a:off x="6324599" y="5968776"/>
            <a:ext cx="2133601" cy="416492"/>
          </a:xfrm>
          <a:prstGeom prst="curvedDownArrow">
            <a:avLst>
              <a:gd name="adj1" fmla="val 27820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Pfeil: nach unten gekrümmt 47">
            <a:extLst>
              <a:ext uri="{FF2B5EF4-FFF2-40B4-BE49-F238E27FC236}">
                <a16:creationId xmlns:a16="http://schemas.microsoft.com/office/drawing/2014/main" id="{D24E162E-60F6-439E-A05C-4FB0BCA91A45}"/>
              </a:ext>
            </a:extLst>
          </p:cNvPr>
          <p:cNvSpPr/>
          <p:nvPr/>
        </p:nvSpPr>
        <p:spPr>
          <a:xfrm flipV="1">
            <a:off x="8484502" y="5993626"/>
            <a:ext cx="2133601" cy="416493"/>
          </a:xfrm>
          <a:prstGeom prst="curvedDownArrow">
            <a:avLst>
              <a:gd name="adj1" fmla="val 27820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Pfeil: nach unten gekrümmt 48">
            <a:extLst>
              <a:ext uri="{FF2B5EF4-FFF2-40B4-BE49-F238E27FC236}">
                <a16:creationId xmlns:a16="http://schemas.microsoft.com/office/drawing/2014/main" id="{8C479CFC-52B0-45C3-8928-3EA5B580C99B}"/>
              </a:ext>
            </a:extLst>
          </p:cNvPr>
          <p:cNvSpPr/>
          <p:nvPr/>
        </p:nvSpPr>
        <p:spPr>
          <a:xfrm flipV="1">
            <a:off x="10805877" y="6043458"/>
            <a:ext cx="2022024" cy="416494"/>
          </a:xfrm>
          <a:prstGeom prst="curvedDownArrow">
            <a:avLst>
              <a:gd name="adj1" fmla="val 27820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Pfeil: nach unten gekrümmt 49">
            <a:extLst>
              <a:ext uri="{FF2B5EF4-FFF2-40B4-BE49-F238E27FC236}">
                <a16:creationId xmlns:a16="http://schemas.microsoft.com/office/drawing/2014/main" id="{9A6123F0-7547-438D-8DDD-404338129F70}"/>
              </a:ext>
            </a:extLst>
          </p:cNvPr>
          <p:cNvSpPr/>
          <p:nvPr/>
        </p:nvSpPr>
        <p:spPr>
          <a:xfrm>
            <a:off x="3886197" y="3325851"/>
            <a:ext cx="10363196" cy="2455208"/>
          </a:xfrm>
          <a:prstGeom prst="curvedDownArrow">
            <a:avLst>
              <a:gd name="adj1" fmla="val 2974"/>
              <a:gd name="adj2" fmla="val 12251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Pfeil: nach unten gekrümmt 50">
            <a:extLst>
              <a:ext uri="{FF2B5EF4-FFF2-40B4-BE49-F238E27FC236}">
                <a16:creationId xmlns:a16="http://schemas.microsoft.com/office/drawing/2014/main" id="{26294319-E6DD-4D3E-B809-3E6F9F963187}"/>
              </a:ext>
            </a:extLst>
          </p:cNvPr>
          <p:cNvSpPr/>
          <p:nvPr/>
        </p:nvSpPr>
        <p:spPr>
          <a:xfrm>
            <a:off x="10740570" y="4743265"/>
            <a:ext cx="3051613" cy="1156488"/>
          </a:xfrm>
          <a:prstGeom prst="curvedDownArrow">
            <a:avLst>
              <a:gd name="adj1" fmla="val 9720"/>
              <a:gd name="adj2" fmla="val 23581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Pfeil: nach unten gekrümmt 51">
            <a:extLst>
              <a:ext uri="{FF2B5EF4-FFF2-40B4-BE49-F238E27FC236}">
                <a16:creationId xmlns:a16="http://schemas.microsoft.com/office/drawing/2014/main" id="{906D5350-CDE5-484D-AF1A-55D04A12787F}"/>
              </a:ext>
            </a:extLst>
          </p:cNvPr>
          <p:cNvSpPr/>
          <p:nvPr/>
        </p:nvSpPr>
        <p:spPr>
          <a:xfrm flipH="1">
            <a:off x="10618102" y="4452823"/>
            <a:ext cx="3189320" cy="1254091"/>
          </a:xfrm>
          <a:prstGeom prst="curvedDownArrow">
            <a:avLst>
              <a:gd name="adj1" fmla="val 9720"/>
              <a:gd name="adj2" fmla="val 23581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Pfeil: nach unten gekrümmt 53">
            <a:extLst>
              <a:ext uri="{FF2B5EF4-FFF2-40B4-BE49-F238E27FC236}">
                <a16:creationId xmlns:a16="http://schemas.microsoft.com/office/drawing/2014/main" id="{4490E34F-0FD8-4ECA-B70A-CFD12AF41374}"/>
              </a:ext>
            </a:extLst>
          </p:cNvPr>
          <p:cNvSpPr/>
          <p:nvPr/>
        </p:nvSpPr>
        <p:spPr>
          <a:xfrm flipH="1">
            <a:off x="3657599" y="3145023"/>
            <a:ext cx="10649845" cy="2470686"/>
          </a:xfrm>
          <a:prstGeom prst="curvedDownArrow">
            <a:avLst>
              <a:gd name="adj1" fmla="val 2974"/>
              <a:gd name="adj2" fmla="val 12251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Pfeil: nach unten gekrümmt 54">
            <a:extLst>
              <a:ext uri="{FF2B5EF4-FFF2-40B4-BE49-F238E27FC236}">
                <a16:creationId xmlns:a16="http://schemas.microsoft.com/office/drawing/2014/main" id="{03762917-F42B-4847-A559-7F1F726415DB}"/>
              </a:ext>
            </a:extLst>
          </p:cNvPr>
          <p:cNvSpPr/>
          <p:nvPr/>
        </p:nvSpPr>
        <p:spPr>
          <a:xfrm>
            <a:off x="685800" y="5600701"/>
            <a:ext cx="1324430" cy="304799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4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Introduction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19891" y="2605799"/>
            <a:ext cx="1036250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chemeClr val="bg2"/>
                </a:solidFill>
              </a:rPr>
              <a:t>Leads into </a:t>
            </a:r>
            <a:r>
              <a:rPr lang="en-US" sz="3600" dirty="0">
                <a:solidFill>
                  <a:srgbClr val="EDEDED"/>
                </a:solidFill>
              </a:rPr>
              <a:t>the topic: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EDEDED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Starts </a:t>
            </a:r>
            <a:r>
              <a:rPr lang="en-US" sz="3600" b="1" dirty="0">
                <a:solidFill>
                  <a:schemeClr val="accent4"/>
                </a:solidFill>
              </a:rPr>
              <a:t>wide</a:t>
            </a:r>
            <a:r>
              <a:rPr lang="en-US" sz="3600" dirty="0">
                <a:solidFill>
                  <a:srgbClr val="EDEDED"/>
                </a:solidFill>
              </a:rPr>
              <a:t>, introduces the field as a whole and the relevance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Explains </a:t>
            </a:r>
            <a:r>
              <a:rPr lang="en-US" sz="3600" b="1" dirty="0">
                <a:solidFill>
                  <a:schemeClr val="accent4"/>
                </a:solidFill>
              </a:rPr>
              <a:t>previous literature </a:t>
            </a:r>
            <a:r>
              <a:rPr lang="en-US" sz="3600" dirty="0">
                <a:solidFill>
                  <a:srgbClr val="EDEDED"/>
                </a:solidFill>
              </a:rPr>
              <a:t>and its implications and insights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Explains the </a:t>
            </a:r>
            <a:r>
              <a:rPr lang="en-US" sz="3600" b="1" dirty="0">
                <a:solidFill>
                  <a:schemeClr val="accent4"/>
                </a:solidFill>
              </a:rPr>
              <a:t>knowledge gap </a:t>
            </a:r>
            <a:r>
              <a:rPr lang="en-US" sz="3600" dirty="0">
                <a:solidFill>
                  <a:srgbClr val="EDEDED"/>
                </a:solidFill>
              </a:rPr>
              <a:t>(what is missing in science)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Introduces the </a:t>
            </a:r>
            <a:r>
              <a:rPr lang="en-US" sz="3600" b="1" dirty="0">
                <a:solidFill>
                  <a:schemeClr val="accent4"/>
                </a:solidFill>
              </a:rPr>
              <a:t>concept of the paper</a:t>
            </a:r>
            <a:r>
              <a:rPr lang="en-US" sz="3600" dirty="0">
                <a:solidFill>
                  <a:srgbClr val="EDEDED"/>
                </a:solidFill>
              </a:rPr>
              <a:t>, its goals, and the structure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00DF20F-2AB9-4D78-9CE9-D146501EA326}"/>
              </a:ext>
            </a:extLst>
          </p:cNvPr>
          <p:cNvSpPr/>
          <p:nvPr/>
        </p:nvSpPr>
        <p:spPr>
          <a:xfrm>
            <a:off x="4191000" y="82677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accent4"/>
                </a:solidFill>
              </a:rPr>
              <a:t>Why is the paper relevant?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FDB81F4-DEC1-4C20-8905-739D07D9F7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41" y="2857500"/>
            <a:ext cx="5258359" cy="52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Introduction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95400" y="2857500"/>
            <a:ext cx="1066800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Mark different </a:t>
            </a:r>
            <a:r>
              <a:rPr lang="en-US" sz="3600" b="1" dirty="0">
                <a:solidFill>
                  <a:schemeClr val="accent4"/>
                </a:solidFill>
              </a:rPr>
              <a:t>topics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Ask </a:t>
            </a:r>
            <a:r>
              <a:rPr lang="en-US" sz="3600" dirty="0" err="1">
                <a:solidFill>
                  <a:schemeClr val="bg2"/>
                </a:solidFill>
              </a:rPr>
              <a:t>ChatGPT</a:t>
            </a:r>
            <a:r>
              <a:rPr lang="en-US" sz="3600" dirty="0">
                <a:solidFill>
                  <a:schemeClr val="bg2"/>
                </a:solidFill>
              </a:rPr>
              <a:t> for a brief overview of that topic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Take note of </a:t>
            </a:r>
            <a:r>
              <a:rPr lang="en-US" sz="3600" b="1" dirty="0">
                <a:solidFill>
                  <a:schemeClr val="accent4"/>
                </a:solidFill>
              </a:rPr>
              <a:t>key references </a:t>
            </a:r>
            <a:r>
              <a:rPr lang="en-US" sz="3600" dirty="0">
                <a:solidFill>
                  <a:srgbClr val="EDEDED"/>
                </a:solidFill>
              </a:rPr>
              <a:t>and check them briefly (see before)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Try to </a:t>
            </a:r>
            <a:r>
              <a:rPr lang="en-US" sz="3600" b="1" dirty="0">
                <a:solidFill>
                  <a:schemeClr val="accent4"/>
                </a:solidFill>
              </a:rPr>
              <a:t>sum up </a:t>
            </a:r>
            <a:r>
              <a:rPr lang="en-US" sz="3600" dirty="0">
                <a:solidFill>
                  <a:srgbClr val="EDEDED"/>
                </a:solidFill>
              </a:rPr>
              <a:t>each paragraph in one or two sentences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You can use </a:t>
            </a:r>
            <a:r>
              <a:rPr lang="en-US" sz="3600" dirty="0" err="1">
                <a:solidFill>
                  <a:srgbClr val="EDEDED"/>
                </a:solidFill>
              </a:rPr>
              <a:t>ChatGPT</a:t>
            </a:r>
            <a:r>
              <a:rPr lang="en-US" sz="3600" dirty="0">
                <a:solidFill>
                  <a:srgbClr val="EDEDED"/>
                </a:solidFill>
              </a:rPr>
              <a:t> for this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Visualize the </a:t>
            </a:r>
            <a:r>
              <a:rPr lang="en-US" sz="3600" b="1" dirty="0">
                <a:solidFill>
                  <a:schemeClr val="accent4"/>
                </a:solidFill>
              </a:rPr>
              <a:t>logical flow </a:t>
            </a:r>
            <a:r>
              <a:rPr lang="en-US" sz="3600" dirty="0">
                <a:solidFill>
                  <a:schemeClr val="bg2"/>
                </a:solidFill>
              </a:rPr>
              <a:t>of the introduction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Distill the </a:t>
            </a:r>
            <a:r>
              <a:rPr lang="en-US" sz="3600" b="1" dirty="0">
                <a:solidFill>
                  <a:schemeClr val="accent4"/>
                </a:solidFill>
              </a:rPr>
              <a:t>research questions </a:t>
            </a:r>
            <a:r>
              <a:rPr lang="en-US" sz="3600" dirty="0">
                <a:solidFill>
                  <a:schemeClr val="bg2"/>
                </a:solidFill>
              </a:rPr>
              <a:t>and hypotheses!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F8B45E0-D12D-4DF7-9D70-E28CAE2F8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41" y="2857500"/>
            <a:ext cx="5258359" cy="52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Discussion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95400" y="3086100"/>
            <a:ext cx="10362509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Yes, Discussion </a:t>
            </a:r>
            <a:r>
              <a:rPr lang="en-US" sz="3600" b="1" dirty="0">
                <a:solidFill>
                  <a:schemeClr val="accent4"/>
                </a:solidFill>
              </a:rPr>
              <a:t>directly after </a:t>
            </a:r>
            <a:r>
              <a:rPr lang="en-US" sz="3600" dirty="0">
                <a:solidFill>
                  <a:schemeClr val="bg2"/>
                </a:solidFill>
              </a:rPr>
              <a:t>Introduction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Assume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bg2"/>
                </a:solidFill>
              </a:rPr>
              <a:t>the methods are sound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The Discussion should: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Sum up </a:t>
            </a:r>
            <a:r>
              <a:rPr lang="en-US" sz="3600" dirty="0">
                <a:solidFill>
                  <a:schemeClr val="bg2"/>
                </a:solidFill>
              </a:rPr>
              <a:t>the methods and the results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Interpret</a:t>
            </a:r>
            <a:r>
              <a:rPr lang="en-US" sz="3600" dirty="0">
                <a:solidFill>
                  <a:schemeClr val="bg2"/>
                </a:solidFill>
              </a:rPr>
              <a:t> the results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Put the results in context of the </a:t>
            </a:r>
            <a:r>
              <a:rPr lang="en-US" sz="3600" b="1" dirty="0">
                <a:solidFill>
                  <a:schemeClr val="accent4"/>
                </a:solidFill>
              </a:rPr>
              <a:t>research questions and hypotheses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Explain the </a:t>
            </a:r>
            <a:r>
              <a:rPr lang="en-US" sz="3600" b="1" dirty="0">
                <a:solidFill>
                  <a:schemeClr val="accent4"/>
                </a:solidFill>
              </a:rPr>
              <a:t>limitations</a:t>
            </a:r>
            <a:r>
              <a:rPr lang="en-US" sz="3600" dirty="0">
                <a:solidFill>
                  <a:schemeClr val="bg2"/>
                </a:solidFill>
              </a:rPr>
              <a:t> of the study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Explain the </a:t>
            </a:r>
            <a:r>
              <a:rPr lang="en-US" sz="3600" b="1" dirty="0">
                <a:solidFill>
                  <a:schemeClr val="accent4"/>
                </a:solidFill>
              </a:rPr>
              <a:t>implications</a:t>
            </a:r>
            <a:r>
              <a:rPr lang="en-US" sz="3600" dirty="0">
                <a:solidFill>
                  <a:schemeClr val="bg2"/>
                </a:solidFill>
              </a:rPr>
              <a:t> of the findings for the field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1A46AF-CF11-44BC-9251-FF2286D1D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813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</a:t>
            </a:r>
            <a:r>
              <a:rPr lang="en-US" sz="6000">
                <a:solidFill>
                  <a:srgbClr val="222222"/>
                </a:solidFill>
                <a:latin typeface="+mj-lt"/>
              </a:rPr>
              <a:t>: Discussion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95400" y="3171497"/>
            <a:ext cx="10362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Summarize</a:t>
            </a:r>
            <a:r>
              <a:rPr lang="en-US" sz="3600" dirty="0">
                <a:solidFill>
                  <a:schemeClr val="bg2"/>
                </a:solidFill>
              </a:rPr>
              <a:t> each paragraph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Are the </a:t>
            </a:r>
            <a:r>
              <a:rPr lang="en-US" sz="3600" b="1" dirty="0">
                <a:solidFill>
                  <a:schemeClr val="accent4"/>
                </a:solidFill>
              </a:rPr>
              <a:t>results explained </a:t>
            </a:r>
            <a:r>
              <a:rPr lang="en-US" sz="3600" dirty="0">
                <a:solidFill>
                  <a:schemeClr val="bg2"/>
                </a:solidFill>
              </a:rPr>
              <a:t>well?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Do the results </a:t>
            </a:r>
            <a:r>
              <a:rPr lang="en-US" sz="3600" b="1" dirty="0">
                <a:solidFill>
                  <a:schemeClr val="accent4"/>
                </a:solidFill>
              </a:rPr>
              <a:t>justify the conclusions</a:t>
            </a:r>
            <a:r>
              <a:rPr lang="en-US" sz="3600" dirty="0">
                <a:solidFill>
                  <a:schemeClr val="bg2"/>
                </a:solidFill>
              </a:rPr>
              <a:t>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Are all </a:t>
            </a:r>
            <a:r>
              <a:rPr lang="en-US" sz="3600" b="1" dirty="0">
                <a:solidFill>
                  <a:schemeClr val="accent4"/>
                </a:solidFill>
              </a:rPr>
              <a:t>hypotheses</a:t>
            </a:r>
            <a:r>
              <a:rPr lang="en-US" sz="3600" dirty="0">
                <a:solidFill>
                  <a:schemeClr val="bg2"/>
                </a:solidFill>
              </a:rPr>
              <a:t> discussed?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Are </a:t>
            </a:r>
            <a:r>
              <a:rPr lang="en-US" sz="3600" b="1" dirty="0">
                <a:solidFill>
                  <a:schemeClr val="accent4"/>
                </a:solidFill>
              </a:rPr>
              <a:t>limitations</a:t>
            </a:r>
            <a:r>
              <a:rPr lang="en-US" sz="3600" dirty="0">
                <a:solidFill>
                  <a:schemeClr val="bg2"/>
                </a:solidFill>
              </a:rPr>
              <a:t> shown?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Is the research put into </a:t>
            </a:r>
            <a:r>
              <a:rPr lang="en-US" sz="3600" b="1" dirty="0">
                <a:solidFill>
                  <a:schemeClr val="accent4"/>
                </a:solidFill>
              </a:rPr>
              <a:t>context</a:t>
            </a:r>
            <a:r>
              <a:rPr lang="en-US" sz="3600" dirty="0">
                <a:solidFill>
                  <a:schemeClr val="bg2"/>
                </a:solidFill>
              </a:rPr>
              <a:t> of other research?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Are the </a:t>
            </a:r>
            <a:r>
              <a:rPr lang="en-US" sz="3600" b="1" dirty="0">
                <a:solidFill>
                  <a:schemeClr val="accent4"/>
                </a:solidFill>
              </a:rPr>
              <a:t>implications</a:t>
            </a:r>
            <a:r>
              <a:rPr lang="en-US" sz="3600" dirty="0">
                <a:solidFill>
                  <a:schemeClr val="bg2"/>
                </a:solidFill>
              </a:rPr>
              <a:t> for the field shown?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02E514D-AC31-4699-823B-1D66AF099A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81300"/>
            <a:ext cx="5181600" cy="51816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C2F7465-EFFB-4B2F-9869-6C4E0ED36192}"/>
              </a:ext>
            </a:extLst>
          </p:cNvPr>
          <p:cNvSpPr/>
          <p:nvPr/>
        </p:nvSpPr>
        <p:spPr>
          <a:xfrm>
            <a:off x="3962400" y="80391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accent4"/>
                </a:solidFill>
              </a:rPr>
              <a:t>What did the researchers find?</a:t>
            </a:r>
          </a:p>
        </p:txBody>
      </p:sp>
    </p:spTree>
    <p:extLst>
      <p:ext uri="{BB962C8B-B14F-4D97-AF65-F5344CB8AC3E}">
        <p14:creationId xmlns:p14="http://schemas.microsoft.com/office/powerpoint/2010/main" val="20147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Methods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95400" y="3086100"/>
            <a:ext cx="103625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chemeClr val="bg2"/>
                </a:solidFill>
              </a:rPr>
              <a:t>Methods </a:t>
            </a:r>
            <a:r>
              <a:rPr lang="en-US" sz="3600" b="1" dirty="0">
                <a:solidFill>
                  <a:schemeClr val="accent4"/>
                </a:solidFill>
              </a:rPr>
              <a:t>must</a:t>
            </a:r>
            <a:r>
              <a:rPr lang="en-US" sz="3600" dirty="0">
                <a:solidFill>
                  <a:schemeClr val="bg2"/>
                </a:solidFill>
              </a:rPr>
              <a:t>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Show everything that is necessary to </a:t>
            </a:r>
            <a:r>
              <a:rPr lang="en-US" sz="3600" b="1" dirty="0">
                <a:solidFill>
                  <a:schemeClr val="accent4"/>
                </a:solidFill>
              </a:rPr>
              <a:t>replicate</a:t>
            </a:r>
            <a:r>
              <a:rPr lang="en-US" sz="3600" dirty="0">
                <a:solidFill>
                  <a:schemeClr val="bg2"/>
                </a:solidFill>
              </a:rPr>
              <a:t> the study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Address the research question and </a:t>
            </a:r>
            <a:r>
              <a:rPr lang="en-US" sz="3600" b="1" dirty="0">
                <a:solidFill>
                  <a:schemeClr val="accent4"/>
                </a:solidFill>
              </a:rPr>
              <a:t>allow falsification </a:t>
            </a:r>
            <a:r>
              <a:rPr lang="en-US" sz="3600" dirty="0">
                <a:solidFill>
                  <a:schemeClr val="bg2"/>
                </a:solidFill>
              </a:rPr>
              <a:t>of the hypotheses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Show population sample, experimental task, apparatus, data analysis, and statistical approach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5E406-8A41-4FAF-BD68-ED3CB83B37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98375"/>
            <a:ext cx="5181600" cy="51816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E07FCF7-45FE-480B-9235-5AC935975A07}"/>
              </a:ext>
            </a:extLst>
          </p:cNvPr>
          <p:cNvSpPr/>
          <p:nvPr/>
        </p:nvSpPr>
        <p:spPr>
          <a:xfrm>
            <a:off x="2867118" y="80391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Ask </a:t>
            </a:r>
            <a:r>
              <a:rPr lang="en-US" sz="3600" dirty="0" err="1">
                <a:solidFill>
                  <a:srgbClr val="EDEDED"/>
                </a:solidFill>
              </a:rPr>
              <a:t>ChatGPT</a:t>
            </a:r>
            <a:r>
              <a:rPr lang="en-US" sz="3600" dirty="0">
                <a:solidFill>
                  <a:srgbClr val="EDEDED"/>
                </a:solidFill>
              </a:rPr>
              <a:t> to explain you things!</a:t>
            </a:r>
          </a:p>
        </p:txBody>
      </p:sp>
    </p:spTree>
    <p:extLst>
      <p:ext uri="{BB962C8B-B14F-4D97-AF65-F5344CB8AC3E}">
        <p14:creationId xmlns:p14="http://schemas.microsoft.com/office/powerpoint/2010/main" val="40848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Methods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821327" y="3086100"/>
            <a:ext cx="103625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Summarize</a:t>
            </a:r>
            <a:r>
              <a:rPr lang="en-US" sz="3600" dirty="0">
                <a:solidFill>
                  <a:schemeClr val="bg2"/>
                </a:solidFill>
              </a:rPr>
              <a:t> each paragraph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Visualize</a:t>
            </a:r>
            <a:r>
              <a:rPr lang="en-US" sz="3600" dirty="0">
                <a:solidFill>
                  <a:schemeClr val="bg2"/>
                </a:solidFill>
              </a:rPr>
              <a:t> the experimental paradigm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Think</a:t>
            </a:r>
            <a:r>
              <a:rPr lang="en-US" sz="3600" dirty="0">
                <a:solidFill>
                  <a:schemeClr val="bg2"/>
                </a:solidFill>
              </a:rPr>
              <a:t>! Before reading the results, think about what you expect – what figures or tables should be shown? What Results do you </a:t>
            </a:r>
            <a:r>
              <a:rPr lang="en-US" sz="3600" b="1" dirty="0">
                <a:solidFill>
                  <a:schemeClr val="accent4"/>
                </a:solidFill>
              </a:rPr>
              <a:t>expect</a:t>
            </a:r>
            <a:r>
              <a:rPr lang="en-US" sz="3600" dirty="0">
                <a:solidFill>
                  <a:schemeClr val="bg2"/>
                </a:solidFill>
              </a:rPr>
              <a:t>? What would make you question the validity of the results?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5E406-8A41-4FAF-BD68-ED3CB83B37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98375"/>
            <a:ext cx="5181600" cy="51816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C9C89EE-2BEF-4F52-A72E-A0909B83D126}"/>
              </a:ext>
            </a:extLst>
          </p:cNvPr>
          <p:cNvSpPr/>
          <p:nvPr/>
        </p:nvSpPr>
        <p:spPr>
          <a:xfrm>
            <a:off x="2867118" y="80391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accent4"/>
                </a:solidFill>
              </a:rPr>
              <a:t>What did the researchers actually do?</a:t>
            </a:r>
          </a:p>
        </p:txBody>
      </p:sp>
    </p:spTree>
    <p:extLst>
      <p:ext uri="{BB962C8B-B14F-4D97-AF65-F5344CB8AC3E}">
        <p14:creationId xmlns:p14="http://schemas.microsoft.com/office/powerpoint/2010/main" val="6876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not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to do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70ACFE-2E78-4EFA-8AC7-58A3E4611A39}"/>
              </a:ext>
            </a:extLst>
          </p:cNvPr>
          <p:cNvSpPr/>
          <p:nvPr/>
        </p:nvSpPr>
        <p:spPr>
          <a:xfrm>
            <a:off x="7497062" y="6884839"/>
            <a:ext cx="1036250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Do not read a paper like a book or a story!</a:t>
            </a:r>
            <a:endParaRPr lang="en-US" dirty="0">
              <a:solidFill>
                <a:srgbClr val="EDEDED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A42C5F-0B38-44A9-A654-3CA898823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86" y="1081920"/>
            <a:ext cx="5312659" cy="53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Results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685800" y="2605004"/>
            <a:ext cx="10362509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chemeClr val="bg2"/>
                </a:solidFill>
              </a:rPr>
              <a:t>Results </a:t>
            </a:r>
            <a:r>
              <a:rPr lang="en-US" sz="3600" b="1" dirty="0">
                <a:solidFill>
                  <a:schemeClr val="accent4"/>
                </a:solidFill>
              </a:rPr>
              <a:t>must</a:t>
            </a:r>
            <a:r>
              <a:rPr lang="en-US" sz="3600" dirty="0">
                <a:solidFill>
                  <a:schemeClr val="bg2"/>
                </a:solidFill>
              </a:rPr>
              <a:t>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Show all relevant data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Show statistics (effect sizes, p-values)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chemeClr val="bg2"/>
                </a:solidFill>
              </a:rPr>
              <a:t>Results </a:t>
            </a:r>
            <a:r>
              <a:rPr lang="en-US" sz="3600" b="1" dirty="0">
                <a:solidFill>
                  <a:schemeClr val="accent4"/>
                </a:solidFill>
              </a:rPr>
              <a:t>should</a:t>
            </a:r>
            <a:r>
              <a:rPr lang="en-US" sz="3600" dirty="0">
                <a:solidFill>
                  <a:schemeClr val="bg2"/>
                </a:solidFill>
              </a:rPr>
              <a:t>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Visualize the results in figures</a:t>
            </a:r>
          </a:p>
          <a:p>
            <a:pPr marL="1485900" lvl="2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Figure caption, axes labels, legends</a:t>
            </a:r>
          </a:p>
          <a:p>
            <a:pPr marL="1485900" lvl="2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Error bars / box plots / sample points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ts val="4200"/>
              </a:lnSpc>
            </a:pPr>
            <a:r>
              <a:rPr lang="en-US" sz="3600" dirty="0">
                <a:solidFill>
                  <a:schemeClr val="bg2"/>
                </a:solidFill>
              </a:rPr>
              <a:t>Results </a:t>
            </a:r>
            <a:r>
              <a:rPr lang="en-US" sz="3600" b="1" dirty="0">
                <a:solidFill>
                  <a:schemeClr val="accent4"/>
                </a:solidFill>
              </a:rPr>
              <a:t>must not</a:t>
            </a:r>
            <a:r>
              <a:rPr lang="en-US" sz="3600" dirty="0">
                <a:solidFill>
                  <a:schemeClr val="bg2"/>
                </a:solidFill>
              </a:rPr>
              <a:t>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Interpret the data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E07FCF7-45FE-480B-9235-5AC935975A07}"/>
              </a:ext>
            </a:extLst>
          </p:cNvPr>
          <p:cNvSpPr/>
          <p:nvPr/>
        </p:nvSpPr>
        <p:spPr>
          <a:xfrm>
            <a:off x="4953001" y="8627358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Ask </a:t>
            </a:r>
            <a:r>
              <a:rPr lang="en-US" sz="3600" dirty="0" err="1">
                <a:solidFill>
                  <a:srgbClr val="EDEDED"/>
                </a:solidFill>
              </a:rPr>
              <a:t>ChatGPT</a:t>
            </a:r>
            <a:r>
              <a:rPr lang="en-US" sz="3600" dirty="0">
                <a:solidFill>
                  <a:srgbClr val="EDEDED"/>
                </a:solidFill>
              </a:rPr>
              <a:t> to explain you things!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2D7FB8-81B8-4ACD-B363-4DEAD3A4B5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98375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3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7904F628-38ED-4118-AF83-5E97BEB42938}"/>
              </a:ext>
            </a:extLst>
          </p:cNvPr>
          <p:cNvSpPr/>
          <p:nvPr/>
        </p:nvSpPr>
        <p:spPr>
          <a:xfrm>
            <a:off x="609599" y="2574441"/>
            <a:ext cx="8991601" cy="6617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688AEF-847C-407E-8003-C09971D7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4441"/>
            <a:ext cx="7328807" cy="6606434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Excursion: Good </a:t>
            </a:r>
            <a:r>
              <a:rPr lang="en-US" sz="6000" b="1" dirty="0">
                <a:solidFill>
                  <a:schemeClr val="accent4"/>
                </a:solidFill>
                <a:latin typeface="+mj-lt"/>
              </a:rPr>
              <a:t>scientific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figures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0AAA46-6FA5-40CA-950B-20DC4B4729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5222" y="2957254"/>
            <a:ext cx="4611177" cy="24148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5A4CB72-62CE-4831-8048-1375A1C271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5222" y="6349420"/>
            <a:ext cx="4611177" cy="24395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0C65E55-198C-4F20-A29B-30F0BD58CB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3902" y="2719999"/>
            <a:ext cx="7374242" cy="54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Discussion II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CDB97E-C63B-41D3-AE99-318CA491FACA}"/>
              </a:ext>
            </a:extLst>
          </p:cNvPr>
          <p:cNvSpPr/>
          <p:nvPr/>
        </p:nvSpPr>
        <p:spPr>
          <a:xfrm>
            <a:off x="1295400" y="3086100"/>
            <a:ext cx="10362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Yes, Discussion </a:t>
            </a:r>
            <a:r>
              <a:rPr lang="en-US" sz="3600" b="1" dirty="0">
                <a:solidFill>
                  <a:schemeClr val="accent4"/>
                </a:solidFill>
              </a:rPr>
              <a:t>again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bg2"/>
              </a:solidFill>
            </a:endParaRP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You now know the methods and the results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Check the discussion for: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Missing </a:t>
            </a:r>
            <a:r>
              <a:rPr lang="en-US" sz="3600" b="1" dirty="0">
                <a:solidFill>
                  <a:schemeClr val="accent4"/>
                </a:solidFill>
              </a:rPr>
              <a:t>explanations</a:t>
            </a:r>
            <a:r>
              <a:rPr lang="en-US" sz="3600" dirty="0">
                <a:solidFill>
                  <a:schemeClr val="bg2"/>
                </a:solidFill>
              </a:rPr>
              <a:t> of results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Missing </a:t>
            </a:r>
            <a:r>
              <a:rPr lang="en-US" sz="3600" b="1" dirty="0">
                <a:solidFill>
                  <a:schemeClr val="accent4"/>
                </a:solidFill>
              </a:rPr>
              <a:t>limitations</a:t>
            </a:r>
          </a:p>
          <a:p>
            <a:pPr marL="1028700" lvl="1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Flaws in </a:t>
            </a:r>
            <a:r>
              <a:rPr lang="en-US" sz="3600" b="1" dirty="0">
                <a:solidFill>
                  <a:schemeClr val="accent4"/>
                </a:solidFill>
              </a:rPr>
              <a:t>logical reasoning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E1A46AF-CF11-44BC-9251-FF2286D1D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81300"/>
            <a:ext cx="5181600" cy="518160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D297BC-4A3C-4549-B847-90BEB559950B}"/>
              </a:ext>
            </a:extLst>
          </p:cNvPr>
          <p:cNvSpPr/>
          <p:nvPr/>
        </p:nvSpPr>
        <p:spPr>
          <a:xfrm>
            <a:off x="2590800" y="7860149"/>
            <a:ext cx="87907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Are the interpretations justified? </a:t>
            </a:r>
          </a:p>
          <a:p>
            <a:pPr>
              <a:lnSpc>
                <a:spcPts val="4200"/>
              </a:lnSpc>
            </a:pPr>
            <a:r>
              <a:rPr lang="en-US" sz="3600" b="1" dirty="0">
                <a:solidFill>
                  <a:schemeClr val="accent4"/>
                </a:solidFill>
              </a:rPr>
              <a:t>Can the findings be trusted?</a:t>
            </a:r>
          </a:p>
        </p:txBody>
      </p:sp>
    </p:spTree>
    <p:extLst>
      <p:ext uri="{BB962C8B-B14F-4D97-AF65-F5344CB8AC3E}">
        <p14:creationId xmlns:p14="http://schemas.microsoft.com/office/powerpoint/2010/main" val="40785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detailed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reading: Conclusions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60D4B3-62D2-4AD2-967E-335361DF154F}"/>
              </a:ext>
            </a:extLst>
          </p:cNvPr>
          <p:cNvSpPr/>
          <p:nvPr/>
        </p:nvSpPr>
        <p:spPr>
          <a:xfrm>
            <a:off x="1295400" y="3937150"/>
            <a:ext cx="100268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What was the research </a:t>
            </a:r>
            <a:r>
              <a:rPr lang="en-US" sz="3600" b="1" dirty="0">
                <a:solidFill>
                  <a:schemeClr val="accent4"/>
                </a:solidFill>
              </a:rPr>
              <a:t>investigating</a:t>
            </a:r>
            <a:r>
              <a:rPr lang="en-US" sz="36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Why</a:t>
            </a:r>
            <a:r>
              <a:rPr lang="en-US" sz="3600" dirty="0">
                <a:solidFill>
                  <a:schemeClr val="bg2"/>
                </a:solidFill>
              </a:rPr>
              <a:t> did the research investigate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What was </a:t>
            </a:r>
            <a:r>
              <a:rPr lang="en-US" sz="3600" b="1" dirty="0">
                <a:solidFill>
                  <a:schemeClr val="accent4"/>
                </a:solidFill>
              </a:rPr>
              <a:t>found</a:t>
            </a:r>
            <a:r>
              <a:rPr lang="en-US" sz="3600" dirty="0">
                <a:solidFill>
                  <a:schemeClr val="bg2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Are the findings </a:t>
            </a:r>
            <a:r>
              <a:rPr lang="en-US" sz="3600" b="1" dirty="0">
                <a:solidFill>
                  <a:schemeClr val="accent4"/>
                </a:solidFill>
              </a:rPr>
              <a:t>unusual</a:t>
            </a:r>
            <a:r>
              <a:rPr lang="en-US" sz="3600" dirty="0">
                <a:solidFill>
                  <a:schemeClr val="bg2"/>
                </a:solidFill>
              </a:rPr>
              <a:t> or do they support other research in the field?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What are the </a:t>
            </a:r>
            <a:r>
              <a:rPr lang="en-US" sz="3600" b="1" dirty="0">
                <a:solidFill>
                  <a:schemeClr val="accent4"/>
                </a:solidFill>
              </a:rPr>
              <a:t>implications</a:t>
            </a:r>
            <a:r>
              <a:rPr lang="en-US" sz="3600" dirty="0">
                <a:solidFill>
                  <a:schemeClr val="bg2"/>
                </a:solidFill>
              </a:rPr>
              <a:t> of the results?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What experiments could be carried out to answer any </a:t>
            </a:r>
            <a:r>
              <a:rPr lang="en-US" sz="3600" b="1" dirty="0">
                <a:solidFill>
                  <a:schemeClr val="accent4"/>
                </a:solidFill>
              </a:rPr>
              <a:t>further questions</a:t>
            </a:r>
            <a:r>
              <a:rPr lang="en-US" sz="3600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C94D559-7A71-4964-85AD-71C07B1D4B47}"/>
              </a:ext>
            </a:extLst>
          </p:cNvPr>
          <p:cNvSpPr/>
          <p:nvPr/>
        </p:nvSpPr>
        <p:spPr>
          <a:xfrm>
            <a:off x="914400" y="3036885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Answer these questions to yourself: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F027BED-A943-4E3C-908C-F1EAB59CE4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66060"/>
            <a:ext cx="519684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2C94D559-7A71-4964-85AD-71C07B1D4B47}"/>
              </a:ext>
            </a:extLst>
          </p:cNvPr>
          <p:cNvSpPr/>
          <p:nvPr/>
        </p:nvSpPr>
        <p:spPr>
          <a:xfrm>
            <a:off x="4742292" y="4000500"/>
            <a:ext cx="8790791" cy="686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6000" dirty="0">
                <a:solidFill>
                  <a:srgbClr val="EDEDED"/>
                </a:solidFill>
              </a:rPr>
              <a:t>Read actively!</a:t>
            </a:r>
          </a:p>
        </p:txBody>
      </p:sp>
    </p:spTree>
    <p:extLst>
      <p:ext uri="{BB962C8B-B14F-4D97-AF65-F5344CB8AC3E}">
        <p14:creationId xmlns:p14="http://schemas.microsoft.com/office/powerpoint/2010/main" val="292038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pic>
        <p:nvPicPr>
          <p:cNvPr id="2050" name="Picture 2" descr="Reading scientific papers using the Q-P/C method (a form of active reading). One begins by reading the Abstract and Introduction with four specific questions in mind looking for answers. Based on this information and a brief literature search, one tries to design/predict the first experiment (Fig. 1; the left pathway) and compare it with the actual Fig. 1 that is published in the paper. This process of interrogation is then repeated for all other figures. One then tries to come up with her/his own conclusions based on the results, and compare them with what are described in the Discussion. The equal sign with a question mark denotes comparision. This method is based on Questioning-Predicting/Comparing, hence abbreviated as the Q-P/C method.">
            <a:extLst>
              <a:ext uri="{FF2B5EF4-FFF2-40B4-BE49-F238E27FC236}">
                <a16:creationId xmlns:a16="http://schemas.microsoft.com/office/drawing/2014/main" id="{E38F7D54-30C0-4919-952F-667BEF49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58" y="571500"/>
            <a:ext cx="11292883" cy="679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108C3B8-ED55-4637-AED7-861272314F6E}"/>
              </a:ext>
            </a:extLst>
          </p:cNvPr>
          <p:cNvSpPr/>
          <p:nvPr/>
        </p:nvSpPr>
        <p:spPr>
          <a:xfrm>
            <a:off x="4191000" y="7506893"/>
            <a:ext cx="9913312" cy="163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>
                <a:solidFill>
                  <a:srgbClr val="EDEDED"/>
                </a:solidFill>
              </a:rPr>
              <a:t>Tung-Tien Sun, Active versus passive reading: how to read scientific papers?, National Science Review, Volume 7, Issue 9, September 2020, Pages 1422–1427, https://doi.org/10.1093/nsr/nwaa130</a:t>
            </a:r>
          </a:p>
        </p:txBody>
      </p:sp>
    </p:spTree>
    <p:extLst>
      <p:ext uri="{BB962C8B-B14F-4D97-AF65-F5344CB8AC3E}">
        <p14:creationId xmlns:p14="http://schemas.microsoft.com/office/powerpoint/2010/main" val="45849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Relevant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9E9F1E-0BF6-49B6-8E6F-C3DCC534F4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7239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solidFill>
                  <a:srgbClr val="222222"/>
                </a:solidFill>
                <a:latin typeface="+mj-lt"/>
              </a:rPr>
              <a:t>Paperpile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B7FE23F-43DB-4111-9CC1-24E56C236F10}"/>
              </a:ext>
            </a:extLst>
          </p:cNvPr>
          <p:cNvSpPr/>
          <p:nvPr/>
        </p:nvSpPr>
        <p:spPr>
          <a:xfrm>
            <a:off x="758481" y="6786908"/>
            <a:ext cx="5334000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https://paperpile.com/app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F2511F5-9688-495C-B3FC-9C33E650DB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0" y="800100"/>
            <a:ext cx="9402041" cy="46482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C8A3F92-7275-49E9-A484-CCFAC4E63FDF}"/>
              </a:ext>
            </a:extLst>
          </p:cNvPr>
          <p:cNvSpPr/>
          <p:nvPr/>
        </p:nvSpPr>
        <p:spPr>
          <a:xfrm>
            <a:off x="8001000" y="5950811"/>
            <a:ext cx="94020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EDEDED"/>
                </a:solidFill>
              </a:rPr>
              <a:t>Organize Papers, easy citation in Google Docs or MS Word, annotate, take notes</a:t>
            </a:r>
          </a:p>
          <a:p>
            <a:pPr algn="ctr"/>
            <a:endParaRPr lang="en-US" sz="3600" dirty="0">
              <a:solidFill>
                <a:srgbClr val="EDEDED"/>
              </a:solidFill>
            </a:endParaRPr>
          </a:p>
          <a:p>
            <a:pPr algn="ctr"/>
            <a:r>
              <a:rPr lang="en-US" sz="3600" dirty="0">
                <a:solidFill>
                  <a:srgbClr val="EDEDED"/>
                </a:solidFill>
              </a:rPr>
              <a:t>Not free…</a:t>
            </a:r>
            <a:endParaRPr lang="en-US" dirty="0">
              <a:solidFill>
                <a:srgbClr val="EDED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227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Miro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E1982A-EDE2-4017-B252-C4401E35C7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4400" y="495300"/>
            <a:ext cx="8620578" cy="5569157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E6FEE53-88CA-4D15-AF30-62DDEB75E3B4}"/>
              </a:ext>
            </a:extLst>
          </p:cNvPr>
          <p:cNvSpPr/>
          <p:nvPr/>
        </p:nvSpPr>
        <p:spPr>
          <a:xfrm>
            <a:off x="8449293" y="6493875"/>
            <a:ext cx="87907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Sticky notes for thought organization, note taking, ideation</a:t>
            </a:r>
          </a:p>
          <a:p>
            <a:pPr algn="ctr">
              <a:lnSpc>
                <a:spcPts val="4200"/>
              </a:lnSpc>
            </a:pPr>
            <a:endParaRPr lang="en-US" sz="3600" dirty="0">
              <a:solidFill>
                <a:srgbClr val="EDEDED"/>
              </a:solidFill>
            </a:endParaRPr>
          </a:p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Free academic license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B7FE23F-43DB-4111-9CC1-24E56C236F10}"/>
              </a:ext>
            </a:extLst>
          </p:cNvPr>
          <p:cNvSpPr/>
          <p:nvPr/>
        </p:nvSpPr>
        <p:spPr>
          <a:xfrm>
            <a:off x="758481" y="6786908"/>
            <a:ext cx="5334000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https://miro.com/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65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solidFill>
                  <a:srgbClr val="222222"/>
                </a:solidFill>
                <a:latin typeface="+mj-lt"/>
              </a:rPr>
              <a:t>ChatGPT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DCEFC-22B6-48C5-9DA4-69A8522A87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0691" y="876300"/>
            <a:ext cx="8276037" cy="571549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8203313" y="7048995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Summaries, basic questions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C861F69-F921-4DA4-B110-65AE1739F2C7}"/>
              </a:ext>
            </a:extLst>
          </p:cNvPr>
          <p:cNvSpPr/>
          <p:nvPr/>
        </p:nvSpPr>
        <p:spPr>
          <a:xfrm>
            <a:off x="8182289" y="802673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4"/>
                </a:solidFill>
              </a:rPr>
              <a:t>NOT: </a:t>
            </a:r>
            <a:r>
              <a:rPr lang="en-US" sz="3600" dirty="0">
                <a:solidFill>
                  <a:srgbClr val="EDEDED"/>
                </a:solidFill>
              </a:rPr>
              <a:t>critical thinking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78A3494-1690-4B08-A423-60E2F70C1278}"/>
              </a:ext>
            </a:extLst>
          </p:cNvPr>
          <p:cNvSpPr/>
          <p:nvPr/>
        </p:nvSpPr>
        <p:spPr>
          <a:xfrm>
            <a:off x="758481" y="6786908"/>
            <a:ext cx="5334000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52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to do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70ACFE-2E78-4EFA-8AC7-58A3E4611A39}"/>
              </a:ext>
            </a:extLst>
          </p:cNvPr>
          <p:cNvSpPr/>
          <p:nvPr/>
        </p:nvSpPr>
        <p:spPr>
          <a:xfrm>
            <a:off x="7497062" y="6884839"/>
            <a:ext cx="1036250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Read the paper in a structured way</a:t>
            </a:r>
            <a:endParaRPr lang="en-US" dirty="0">
              <a:solidFill>
                <a:srgbClr val="EDEDE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80933-30A6-4FC9-96D9-5C27A4890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081919"/>
            <a:ext cx="5312659" cy="53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Connected</a:t>
            </a:r>
          </a:p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Papers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8203313" y="73533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Finding related research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0F1079-89ED-466D-B568-C095C8D833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3332" y="2218318"/>
            <a:ext cx="9990752" cy="4594705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D81068F-C881-465B-AA74-7079A78D4363}"/>
              </a:ext>
            </a:extLst>
          </p:cNvPr>
          <p:cNvSpPr/>
          <p:nvPr/>
        </p:nvSpPr>
        <p:spPr>
          <a:xfrm>
            <a:off x="-2" y="6813023"/>
            <a:ext cx="6850965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https://www.connectedpapers.com/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687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Research </a:t>
            </a:r>
          </a:p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Rabbit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8203313" y="73533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Finding related research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AD5397-93A5-4F63-A36E-C52BFAC6E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3800" y="2232572"/>
            <a:ext cx="10022603" cy="4499731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0A9C1F-F52F-4719-8E0B-E83AA80CE018}"/>
              </a:ext>
            </a:extLst>
          </p:cNvPr>
          <p:cNvSpPr/>
          <p:nvPr/>
        </p:nvSpPr>
        <p:spPr>
          <a:xfrm>
            <a:off x="-2" y="6813023"/>
            <a:ext cx="6850965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https://researchrabbitapp.com/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4531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Google</a:t>
            </a:r>
          </a:p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Scholar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8203313" y="73533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Finding related research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09DE339-DC07-4B78-A25A-A55883A876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4881" y="1720513"/>
            <a:ext cx="9981521" cy="501178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58F8291D-D661-4BEC-A348-473401D5029F}"/>
              </a:ext>
            </a:extLst>
          </p:cNvPr>
          <p:cNvSpPr/>
          <p:nvPr/>
        </p:nvSpPr>
        <p:spPr>
          <a:xfrm>
            <a:off x="-2" y="6813023"/>
            <a:ext cx="6850965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https://scholar.google.com/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447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Semantic</a:t>
            </a:r>
          </a:p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Scholar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8203313" y="7353300"/>
            <a:ext cx="879079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Finding related research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462E5-CC1F-40B9-B0D2-2B3583BF60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3211" y="486092"/>
            <a:ext cx="9464860" cy="6241321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FED89628-DF61-4598-A228-D463176B09C5}"/>
              </a:ext>
            </a:extLst>
          </p:cNvPr>
          <p:cNvSpPr/>
          <p:nvPr/>
        </p:nvSpPr>
        <p:spPr>
          <a:xfrm>
            <a:off x="-2" y="6813023"/>
            <a:ext cx="6850965" cy="112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</a:t>
            </a:r>
            <a:endParaRPr lang="en-US" sz="2800" dirty="0"/>
          </a:p>
          <a:p>
            <a:pPr algn="ctr">
              <a:lnSpc>
                <a:spcPts val="42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739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11462435" y="5443"/>
            <a:ext cx="6850965" cy="1028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Resources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3DB894D-7FBE-4E47-A0F1-F0FBF640AE8F}"/>
              </a:ext>
            </a:extLst>
          </p:cNvPr>
          <p:cNvSpPr/>
          <p:nvPr/>
        </p:nvSpPr>
        <p:spPr>
          <a:xfrm>
            <a:off x="717439" y="876300"/>
            <a:ext cx="9770613" cy="8664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https://web.stanford.edu/class/ee384m/Handouts/HowtoReadPaper.pdf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https://www.eecs.harvard.edu/~michaelm/postscripts/ReadPaper.pdf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https://www.ncbi.nlm.nih.gov/pmc/articles/PMC3687192/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https://blogs.lse.ac.uk/impactofsocialsciences/2016/05/09/how-to-read-and-understand-a-scientific-paper-a-guide-for-non-scientists/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https://bitesizebio.com/11060/how-to-read-a-scientific-paper/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https://www.science.org/content/article/how-seriously-read-scientific-paper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https://academic.oup.com/nsr/article/7/9/1422/5859953</a:t>
            </a:r>
            <a:endParaRPr lang="en-US" sz="2800" dirty="0">
              <a:solidFill>
                <a:schemeClr val="bg2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2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is a paper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9DA1D-D7BB-4FB8-B3D9-E74CA9F48A5F}"/>
              </a:ext>
            </a:extLst>
          </p:cNvPr>
          <p:cNvSpPr/>
          <p:nvPr/>
        </p:nvSpPr>
        <p:spPr>
          <a:xfrm>
            <a:off x="14173200" y="266700"/>
            <a:ext cx="7467600" cy="768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Title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Abstract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Methods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Results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Discussion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EDEDED"/>
                </a:solidFill>
              </a:rPr>
              <a:t>Conclusions</a:t>
            </a:r>
            <a:endParaRPr lang="en-US" dirty="0">
              <a:solidFill>
                <a:srgbClr val="EDEDED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5AF5C13-ABFF-40B4-AAA1-9BD9A305BD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6289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70AD338-20DE-49F0-87C2-D4EB4362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79" y="383499"/>
            <a:ext cx="9953821" cy="744775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is a paper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2C96899-5AF8-4D0C-9425-A36B9413BA36}"/>
              </a:ext>
            </a:extLst>
          </p:cNvPr>
          <p:cNvSpPr/>
          <p:nvPr/>
        </p:nvSpPr>
        <p:spPr>
          <a:xfrm>
            <a:off x="7648379" y="466724"/>
            <a:ext cx="2590800" cy="6858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9FEA89E-34D6-49C3-AB99-7E399447BEA4}"/>
              </a:ext>
            </a:extLst>
          </p:cNvPr>
          <p:cNvSpPr/>
          <p:nvPr/>
        </p:nvSpPr>
        <p:spPr>
          <a:xfrm>
            <a:off x="7648379" y="1803284"/>
            <a:ext cx="9296400" cy="189241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FCB28C-2A39-44A7-A3BC-C8DD370FCEC2}"/>
              </a:ext>
            </a:extLst>
          </p:cNvPr>
          <p:cNvSpPr/>
          <p:nvPr/>
        </p:nvSpPr>
        <p:spPr>
          <a:xfrm>
            <a:off x="10130322" y="666630"/>
            <a:ext cx="3309257" cy="63094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Journal / Year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9CD0818-9D45-434C-9583-7507BA740C93}"/>
              </a:ext>
            </a:extLst>
          </p:cNvPr>
          <p:cNvSpPr/>
          <p:nvPr/>
        </p:nvSpPr>
        <p:spPr>
          <a:xfrm>
            <a:off x="15508573" y="1363753"/>
            <a:ext cx="1597949" cy="63094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Title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38B320C-4C02-4F9D-A7E0-872D809EEB3C}"/>
              </a:ext>
            </a:extLst>
          </p:cNvPr>
          <p:cNvSpPr/>
          <p:nvPr/>
        </p:nvSpPr>
        <p:spPr>
          <a:xfrm>
            <a:off x="7648379" y="3848100"/>
            <a:ext cx="7391400" cy="6628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B0137D-9781-4721-8E77-D1405E79B0E5}"/>
              </a:ext>
            </a:extLst>
          </p:cNvPr>
          <p:cNvSpPr/>
          <p:nvPr/>
        </p:nvSpPr>
        <p:spPr>
          <a:xfrm>
            <a:off x="14933640" y="3791904"/>
            <a:ext cx="2315939" cy="63094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Authors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814B4EA-4193-47D3-82ED-72838380639A}"/>
              </a:ext>
            </a:extLst>
          </p:cNvPr>
          <p:cNvSpPr/>
          <p:nvPr/>
        </p:nvSpPr>
        <p:spPr>
          <a:xfrm>
            <a:off x="7648379" y="4626781"/>
            <a:ext cx="7391400" cy="109774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43B399B-2D23-4D01-8CBA-187169785D64}"/>
              </a:ext>
            </a:extLst>
          </p:cNvPr>
          <p:cNvSpPr/>
          <p:nvPr/>
        </p:nvSpPr>
        <p:spPr>
          <a:xfrm>
            <a:off x="14658779" y="4991100"/>
            <a:ext cx="2668561" cy="63094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Affiliations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786AA18-4AE1-47FD-9571-A250CA6D54E9}"/>
              </a:ext>
            </a:extLst>
          </p:cNvPr>
          <p:cNvSpPr/>
          <p:nvPr/>
        </p:nvSpPr>
        <p:spPr>
          <a:xfrm>
            <a:off x="7648379" y="5834123"/>
            <a:ext cx="2590800" cy="32356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B8A07AB-EFF9-4948-AC53-E8E997A18A86}"/>
              </a:ext>
            </a:extLst>
          </p:cNvPr>
          <p:cNvSpPr/>
          <p:nvPr/>
        </p:nvSpPr>
        <p:spPr>
          <a:xfrm>
            <a:off x="10125560" y="5966664"/>
            <a:ext cx="2323420" cy="63094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Contact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4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is a paper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F6F8D4-8D12-4C53-B35E-4B2B130863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8600" y="1225870"/>
            <a:ext cx="9494446" cy="665105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965E74-1677-4906-97E6-6ECF6443C7C7}"/>
              </a:ext>
            </a:extLst>
          </p:cNvPr>
          <p:cNvCxnSpPr/>
          <p:nvPr/>
        </p:nvCxnSpPr>
        <p:spPr>
          <a:xfrm>
            <a:off x="8060053" y="1866900"/>
            <a:ext cx="12192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D25AC3FB-C656-4FDA-9DEE-F7B84157D454}"/>
              </a:ext>
            </a:extLst>
          </p:cNvPr>
          <p:cNvCxnSpPr/>
          <p:nvPr/>
        </p:nvCxnSpPr>
        <p:spPr>
          <a:xfrm>
            <a:off x="13775053" y="3726180"/>
            <a:ext cx="12192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E30D5B2-61A3-4001-9765-FCD62A3D4972}"/>
              </a:ext>
            </a:extLst>
          </p:cNvPr>
          <p:cNvCxnSpPr/>
          <p:nvPr/>
        </p:nvCxnSpPr>
        <p:spPr>
          <a:xfrm>
            <a:off x="8212453" y="5600700"/>
            <a:ext cx="12192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8ED5697-02B1-43FA-B231-E0F2A0C1AC1A}"/>
              </a:ext>
            </a:extLst>
          </p:cNvPr>
          <p:cNvCxnSpPr/>
          <p:nvPr/>
        </p:nvCxnSpPr>
        <p:spPr>
          <a:xfrm>
            <a:off x="12311250" y="6179820"/>
            <a:ext cx="12192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8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685096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What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is a paper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8B514-C8C0-4CB9-A5CB-FB600ED9DD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9917" b="49533"/>
          <a:stretch/>
        </p:blipFill>
        <p:spPr>
          <a:xfrm>
            <a:off x="7332290" y="495299"/>
            <a:ext cx="5520847" cy="32766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007A0D-4CA6-43C7-B46A-E0539D17B0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0" y="1714500"/>
            <a:ext cx="5415962" cy="3276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D2524FF-35C2-4889-B819-E009B978E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0552" y="3009900"/>
            <a:ext cx="5520848" cy="30671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E2F1ED-AF72-4AB7-9066-1CE858C395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8000" y="4305300"/>
            <a:ext cx="5578001" cy="35434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5DF6CC4-F230-4CFD-9E7D-7E4004180F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23646" y="5372100"/>
            <a:ext cx="5502354" cy="37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brief check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paper-reading approach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D27E33C-A478-447F-866E-858C5A6CA58E}"/>
              </a:ext>
            </a:extLst>
          </p:cNvPr>
          <p:cNvSpPr/>
          <p:nvPr/>
        </p:nvSpPr>
        <p:spPr>
          <a:xfrm>
            <a:off x="1524000" y="3619500"/>
            <a:ext cx="10362509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Why?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EDEDED"/>
              </a:solidFill>
            </a:endParaRP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Someone links you a paper and you need to </a:t>
            </a:r>
            <a:r>
              <a:rPr lang="en-US" sz="3600" b="1" dirty="0">
                <a:solidFill>
                  <a:schemeClr val="accent2"/>
                </a:solidFill>
              </a:rPr>
              <a:t>evaluate</a:t>
            </a:r>
            <a:r>
              <a:rPr lang="en-US" sz="3600" dirty="0">
                <a:solidFill>
                  <a:srgbClr val="EDEDED"/>
                </a:solidFill>
              </a:rPr>
              <a:t> if it is worth reading it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You need to quickly make sure you have an </a:t>
            </a:r>
            <a:r>
              <a:rPr lang="en-US" sz="3600" b="1" dirty="0">
                <a:solidFill>
                  <a:schemeClr val="accent2"/>
                </a:solidFill>
              </a:rPr>
              <a:t>idea of the topic </a:t>
            </a:r>
            <a:r>
              <a:rPr lang="en-US" sz="3600" dirty="0">
                <a:solidFill>
                  <a:srgbClr val="EDEDED"/>
                </a:solidFill>
              </a:rPr>
              <a:t>for the seminar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You found a </a:t>
            </a:r>
            <a:r>
              <a:rPr lang="en-US" sz="3600" b="1" dirty="0">
                <a:solidFill>
                  <a:schemeClr val="accent2"/>
                </a:solidFill>
              </a:rPr>
              <a:t>reference</a:t>
            </a:r>
            <a:r>
              <a:rPr lang="en-US" sz="3600" dirty="0">
                <a:solidFill>
                  <a:srgbClr val="EDEDED"/>
                </a:solidFill>
              </a:rPr>
              <a:t> to a paper in a paper you read and need to check it</a:t>
            </a:r>
          </a:p>
          <a:p>
            <a:pPr marL="571500" indent="-5715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DEDED"/>
                </a:solidFill>
              </a:rPr>
              <a:t>You try to </a:t>
            </a:r>
            <a:r>
              <a:rPr lang="en-US" sz="3600" b="1" dirty="0">
                <a:solidFill>
                  <a:schemeClr val="accent2"/>
                </a:solidFill>
              </a:rPr>
              <a:t>win an argument</a:t>
            </a:r>
            <a:r>
              <a:rPr lang="en-US" sz="3600" dirty="0">
                <a:solidFill>
                  <a:srgbClr val="EDEDED"/>
                </a:solidFill>
              </a:rPr>
              <a:t>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78F2B7-C071-47CA-9444-BCE746AD16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314064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4D58D8-6661-489F-8669-C4DF081A8C50}"/>
              </a:ext>
            </a:extLst>
          </p:cNvPr>
          <p:cNvGrpSpPr/>
          <p:nvPr/>
        </p:nvGrpSpPr>
        <p:grpSpPr>
          <a:xfrm>
            <a:off x="13411200" y="8496300"/>
            <a:ext cx="6987363" cy="6850979"/>
            <a:chOff x="13262577" y="5411728"/>
            <a:chExt cx="6987363" cy="6850979"/>
          </a:xfrm>
        </p:grpSpPr>
        <p:sp>
          <p:nvSpPr>
            <p:cNvPr id="2" name="Freeform 2"/>
            <p:cNvSpPr/>
            <p:nvPr/>
          </p:nvSpPr>
          <p:spPr>
            <a:xfrm>
              <a:off x="13262577" y="5411728"/>
              <a:ext cx="6651057" cy="6651057"/>
            </a:xfrm>
            <a:custGeom>
              <a:avLst/>
              <a:gdLst/>
              <a:ahLst/>
              <a:cxnLst/>
              <a:rect l="l" t="t" r="r" b="b"/>
              <a:pathLst>
                <a:path w="6651057" h="6651057">
                  <a:moveTo>
                    <a:pt x="0" y="0"/>
                  </a:moveTo>
                  <a:lnTo>
                    <a:pt x="6651057" y="0"/>
                  </a:lnTo>
                  <a:lnTo>
                    <a:pt x="6651057" y="6651057"/>
                  </a:lnTo>
                  <a:lnTo>
                    <a:pt x="0" y="665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398974" y="5411741"/>
              <a:ext cx="6850966" cy="6850966"/>
            </a:xfrm>
            <a:custGeom>
              <a:avLst/>
              <a:gdLst/>
              <a:ahLst/>
              <a:cxnLst/>
              <a:rect l="l" t="t" r="r" b="b"/>
              <a:pathLst>
                <a:path w="6850966" h="6850966">
                  <a:moveTo>
                    <a:pt x="0" y="0"/>
                  </a:moveTo>
                  <a:lnTo>
                    <a:pt x="6850966" y="0"/>
                  </a:lnTo>
                  <a:lnTo>
                    <a:pt x="6850966" y="6850966"/>
                  </a:lnTo>
                  <a:lnTo>
                    <a:pt x="0" y="6850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786007" y="9473619"/>
            <a:ext cx="2715986" cy="813381"/>
          </a:xfrm>
          <a:custGeom>
            <a:avLst/>
            <a:gdLst/>
            <a:ahLst/>
            <a:cxnLst/>
            <a:rect l="l" t="t" r="r" b="b"/>
            <a:pathLst>
              <a:path w="2715986" h="813381">
                <a:moveTo>
                  <a:pt x="0" y="0"/>
                </a:moveTo>
                <a:lnTo>
                  <a:pt x="2715986" y="0"/>
                </a:lnTo>
                <a:lnTo>
                  <a:pt x="271598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9473619"/>
            <a:ext cx="2190926" cy="813381"/>
          </a:xfrm>
          <a:custGeom>
            <a:avLst/>
            <a:gdLst/>
            <a:ahLst/>
            <a:cxnLst/>
            <a:rect l="l" t="t" r="r" b="b"/>
            <a:pathLst>
              <a:path w="2190926" h="813381">
                <a:moveTo>
                  <a:pt x="0" y="0"/>
                </a:moveTo>
                <a:lnTo>
                  <a:pt x="2190926" y="0"/>
                </a:lnTo>
                <a:lnTo>
                  <a:pt x="2190926" y="813381"/>
                </a:lnTo>
                <a:lnTo>
                  <a:pt x="0" y="81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BECBC1-791E-4F13-A3FC-D1929390BAD3}"/>
              </a:ext>
            </a:extLst>
          </p:cNvPr>
          <p:cNvGrpSpPr/>
          <p:nvPr/>
        </p:nvGrpSpPr>
        <p:grpSpPr>
          <a:xfrm>
            <a:off x="15869341" y="9528963"/>
            <a:ext cx="2163238" cy="536884"/>
            <a:chOff x="15869341" y="9528963"/>
            <a:chExt cx="2163238" cy="536884"/>
          </a:xfrm>
        </p:grpSpPr>
        <p:sp>
          <p:nvSpPr>
            <p:cNvPr id="21" name="Freeform 21"/>
            <p:cNvSpPr/>
            <p:nvPr/>
          </p:nvSpPr>
          <p:spPr>
            <a:xfrm>
              <a:off x="16154400" y="9528963"/>
              <a:ext cx="249539" cy="262737"/>
            </a:xfrm>
            <a:custGeom>
              <a:avLst/>
              <a:gdLst/>
              <a:ahLst/>
              <a:cxnLst/>
              <a:rect l="l" t="t" r="r" b="b"/>
              <a:pathLst>
                <a:path w="306089" h="350316">
                  <a:moveTo>
                    <a:pt x="0" y="0"/>
                  </a:moveTo>
                  <a:lnTo>
                    <a:pt x="306089" y="0"/>
                  </a:lnTo>
                  <a:lnTo>
                    <a:pt x="306089" y="350316"/>
                  </a:lnTo>
                  <a:lnTo>
                    <a:pt x="0" y="35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410158" y="9552197"/>
              <a:ext cx="1560666" cy="188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34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rgbClr val="EDEDED"/>
                  </a:solidFill>
                  <a:latin typeface="Montserrat"/>
                </a:rPr>
                <a:t>discord.gg/7MJjQ3f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5869341" y="9777084"/>
              <a:ext cx="2163238" cy="288763"/>
              <a:chOff x="0" y="0"/>
              <a:chExt cx="2884317" cy="3850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21913" y="0"/>
                <a:ext cx="375823" cy="375823"/>
              </a:xfrm>
              <a:custGeom>
                <a:avLst/>
                <a:gdLst/>
                <a:ahLst/>
                <a:cxnLst/>
                <a:rect l="l" t="t" r="r" b="b"/>
                <a:pathLst>
                  <a:path w="375823" h="375823">
                    <a:moveTo>
                      <a:pt x="0" y="0"/>
                    </a:moveTo>
                    <a:lnTo>
                      <a:pt x="375823" y="0"/>
                    </a:lnTo>
                    <a:lnTo>
                      <a:pt x="375823" y="375823"/>
                    </a:lnTo>
                    <a:lnTo>
                      <a:pt x="0" y="3758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65767"/>
                <a:ext cx="319251" cy="319251"/>
              </a:xfrm>
              <a:custGeom>
                <a:avLst/>
                <a:gdLst/>
                <a:ahLst/>
                <a:cxnLst/>
                <a:rect l="l" t="t" r="r" b="b"/>
                <a:pathLst>
                  <a:path w="319251" h="319251">
                    <a:moveTo>
                      <a:pt x="0" y="0"/>
                    </a:moveTo>
                    <a:lnTo>
                      <a:pt x="319251" y="0"/>
                    </a:lnTo>
                    <a:lnTo>
                      <a:pt x="319251" y="319251"/>
                    </a:lnTo>
                    <a:lnTo>
                      <a:pt x="0" y="3192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476359" y="55472"/>
                <a:ext cx="2407958" cy="2772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797"/>
                  </a:lnSpc>
                </a:pPr>
                <a:r>
                  <a:rPr lang="en-US" sz="1100" dirty="0">
                    <a:solidFill>
                      <a:srgbClr val="EDEDED"/>
                    </a:solidFill>
                    <a:latin typeface="Montserrat"/>
                  </a:rPr>
                  <a:t>twitch.tv/</a:t>
                </a:r>
                <a:r>
                  <a:rPr lang="en-US" sz="1100" dirty="0" err="1">
                    <a:solidFill>
                      <a:srgbClr val="EDEDED"/>
                    </a:solidFill>
                    <a:latin typeface="Montserrat"/>
                  </a:rPr>
                  <a:t>intuitivexrlabs</a:t>
                </a:r>
                <a:endParaRPr lang="en-US" sz="1100" dirty="0">
                  <a:solidFill>
                    <a:srgbClr val="EDEDED"/>
                  </a:solidFill>
                  <a:latin typeface="Montserrat"/>
                </a:endParaRPr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9102F6E6-48B3-42A4-9F4C-7807D02067F8}"/>
              </a:ext>
            </a:extLst>
          </p:cNvPr>
          <p:cNvSpPr/>
          <p:nvPr/>
        </p:nvSpPr>
        <p:spPr>
          <a:xfrm>
            <a:off x="-1" y="0"/>
            <a:ext cx="18288001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22222"/>
                </a:solidFill>
                <a:latin typeface="+mj-lt"/>
              </a:rPr>
              <a:t>The </a:t>
            </a:r>
            <a:r>
              <a:rPr lang="en-US" sz="6000" b="1" dirty="0">
                <a:solidFill>
                  <a:schemeClr val="accent1"/>
                </a:solidFill>
                <a:latin typeface="+mj-lt"/>
              </a:rPr>
              <a:t>brief check</a:t>
            </a:r>
            <a:r>
              <a:rPr lang="en-US" sz="6000" dirty="0">
                <a:solidFill>
                  <a:srgbClr val="222222"/>
                </a:solidFill>
                <a:latin typeface="+mj-lt"/>
              </a:rPr>
              <a:t> paper-reading approach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70ACFE-2E78-4EFA-8AC7-58A3E4611A39}"/>
              </a:ext>
            </a:extLst>
          </p:cNvPr>
          <p:cNvSpPr/>
          <p:nvPr/>
        </p:nvSpPr>
        <p:spPr>
          <a:xfrm>
            <a:off x="571154" y="4687180"/>
            <a:ext cx="12154246" cy="2200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Read </a:t>
            </a:r>
            <a:r>
              <a:rPr lang="en-US" sz="2800" b="1" dirty="0">
                <a:solidFill>
                  <a:schemeClr val="accent2"/>
                </a:solidFill>
              </a:rPr>
              <a:t>title</a:t>
            </a:r>
            <a:r>
              <a:rPr lang="en-US" sz="2800" dirty="0">
                <a:solidFill>
                  <a:srgbClr val="EDEDED"/>
                </a:solidFill>
              </a:rPr>
              <a:t> carefully to grasp the topic and main finding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Check </a:t>
            </a:r>
            <a:r>
              <a:rPr lang="en-US" sz="2800" b="1" dirty="0">
                <a:solidFill>
                  <a:schemeClr val="accent2"/>
                </a:solidFill>
              </a:rPr>
              <a:t>abstract</a:t>
            </a:r>
            <a:r>
              <a:rPr lang="en-US" sz="2800" dirty="0">
                <a:solidFill>
                  <a:srgbClr val="EDEDED"/>
                </a:solidFill>
              </a:rPr>
              <a:t> to get briefed on the entire study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Look at </a:t>
            </a:r>
            <a:r>
              <a:rPr lang="en-US" sz="2800" b="1" dirty="0">
                <a:solidFill>
                  <a:schemeClr val="accent2"/>
                </a:solidFill>
              </a:rPr>
              <a:t>figures</a:t>
            </a:r>
            <a:r>
              <a:rPr lang="en-US" sz="2800" dirty="0">
                <a:solidFill>
                  <a:srgbClr val="EDEDED"/>
                </a:solidFill>
              </a:rPr>
              <a:t> to see experiment design and main results</a:t>
            </a:r>
          </a:p>
          <a:p>
            <a:pPr marL="742950" indent="-742950">
              <a:lnSpc>
                <a:spcPts val="42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EDEDED"/>
                </a:solidFill>
              </a:rPr>
              <a:t>Read </a:t>
            </a:r>
            <a:r>
              <a:rPr lang="en-US" sz="2800" b="1" dirty="0">
                <a:solidFill>
                  <a:schemeClr val="accent2"/>
                </a:solidFill>
              </a:rPr>
              <a:t>conclusions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chemeClr val="bg2"/>
                </a:solidFill>
              </a:rPr>
              <a:t>to find the main contributions to the field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51F24A7-892F-4B01-B925-AB1F5367048D}"/>
              </a:ext>
            </a:extLst>
          </p:cNvPr>
          <p:cNvSpPr/>
          <p:nvPr/>
        </p:nvSpPr>
        <p:spPr>
          <a:xfrm>
            <a:off x="1752600" y="7734300"/>
            <a:ext cx="1036250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-&gt; You now know all key points of a paper!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D27E33C-A478-447F-866E-858C5A6CA58E}"/>
              </a:ext>
            </a:extLst>
          </p:cNvPr>
          <p:cNvSpPr/>
          <p:nvPr/>
        </p:nvSpPr>
        <p:spPr>
          <a:xfrm>
            <a:off x="1570322" y="3234172"/>
            <a:ext cx="1036250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solidFill>
                  <a:srgbClr val="EDEDED"/>
                </a:solidFill>
              </a:rPr>
              <a:t>Shrink it down to 1-2 pages (10-30 minutes):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686F831-D653-4C38-997A-C2122A2E17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314064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IXR">
      <a:dk1>
        <a:srgbClr val="222222"/>
      </a:dk1>
      <a:lt1>
        <a:srgbClr val="EDEDED"/>
      </a:lt1>
      <a:dk2>
        <a:srgbClr val="222222"/>
      </a:dk2>
      <a:lt2>
        <a:srgbClr val="EDEDED"/>
      </a:lt2>
      <a:accent1>
        <a:srgbClr val="43826E"/>
      </a:accent1>
      <a:accent2>
        <a:srgbClr val="85DDC2"/>
      </a:accent2>
      <a:accent3>
        <a:srgbClr val="8AA46C"/>
      </a:accent3>
      <a:accent4>
        <a:srgbClr val="BAED9B"/>
      </a:accent4>
      <a:accent5>
        <a:srgbClr val="4BACC6"/>
      </a:accent5>
      <a:accent6>
        <a:srgbClr val="F79646"/>
      </a:accent6>
      <a:hlink>
        <a:srgbClr val="4F81BD"/>
      </a:hlink>
      <a:folHlink>
        <a:srgbClr val="E36C09"/>
      </a:folHlink>
    </a:clrScheme>
    <a:fontScheme name="IXR">
      <a:majorFont>
        <a:latin typeface="Josefin Sans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1463</Words>
  <Application>Microsoft Office PowerPoint</Application>
  <PresentationFormat>Benutzerdefiniert</PresentationFormat>
  <Paragraphs>263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Josefin Sans</vt:lpstr>
      <vt:lpstr>Montserrat Light</vt:lpstr>
      <vt:lpstr>Wingdings</vt:lpstr>
      <vt:lpstr>Montserrat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IXR PPT template</dc:title>
  <dc:creator>marius</dc:creator>
  <cp:lastModifiedBy>marius</cp:lastModifiedBy>
  <cp:revision>57</cp:revision>
  <dcterms:created xsi:type="dcterms:W3CDTF">2006-08-16T00:00:00Z</dcterms:created>
  <dcterms:modified xsi:type="dcterms:W3CDTF">2023-11-15T14:13:00Z</dcterms:modified>
  <dc:identifier>DAFvRl0nulM</dc:identifier>
</cp:coreProperties>
</file>